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8" r:id="rId3"/>
    <p:sldId id="262" r:id="rId4"/>
    <p:sldId id="266" r:id="rId5"/>
    <p:sldId id="269" r:id="rId6"/>
    <p:sldId id="267" r:id="rId7"/>
    <p:sldId id="268" r:id="rId8"/>
    <p:sldId id="264" r:id="rId9"/>
    <p:sldId id="265" r:id="rId10"/>
    <p:sldId id="270" r:id="rId11"/>
    <p:sldId id="271" r:id="rId12"/>
    <p:sldId id="275" r:id="rId13"/>
    <p:sldId id="289" r:id="rId14"/>
    <p:sldId id="279" r:id="rId15"/>
    <p:sldId id="283" r:id="rId16"/>
    <p:sldId id="284" r:id="rId17"/>
    <p:sldId id="276" r:id="rId18"/>
    <p:sldId id="294" r:id="rId19"/>
    <p:sldId id="296" r:id="rId20"/>
    <p:sldId id="297" r:id="rId21"/>
    <p:sldId id="298" r:id="rId22"/>
    <p:sldId id="299" r:id="rId23"/>
    <p:sldId id="30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arren Woytuck"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46D"/>
    <a:srgbClr val="F1F0EA"/>
    <a:srgbClr val="D8E1E4"/>
    <a:srgbClr val="91D6E3"/>
    <a:srgbClr val="A0DA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59" autoAdjust="0"/>
    <p:restoredTop sz="72509" autoAdjust="0"/>
  </p:normalViewPr>
  <p:slideViewPr>
    <p:cSldViewPr snapToGrid="0">
      <p:cViewPr varScale="1">
        <p:scale>
          <a:sx n="82" d="100"/>
          <a:sy n="82" d="100"/>
        </p:scale>
        <p:origin x="1626" y="12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A18FFC-7532-534E-80F8-5F8430FED0B9}" type="datetimeFigureOut">
              <a:rPr lang="en-US" smtClean="0"/>
              <a:t>2/8/2022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C55717-B944-774A-9416-0CDB515E897D}" type="slidenum">
              <a:rPr lang="en-US" smtClean="0"/>
              <a:t>‹#›</a:t>
            </a:fld>
            <a:endParaRPr lang="en-US"/>
          </a:p>
        </p:txBody>
      </p:sp>
    </p:spTree>
    <p:extLst>
      <p:ext uri="{BB962C8B-B14F-4D97-AF65-F5344CB8AC3E}">
        <p14:creationId xmlns:p14="http://schemas.microsoft.com/office/powerpoint/2010/main" val="268684495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C55717-B944-774A-9416-0CDB515E897D}" type="slidenum">
              <a:rPr lang="en-US" smtClean="0"/>
              <a:t>1</a:t>
            </a:fld>
            <a:endParaRPr lang="en-US"/>
          </a:p>
        </p:txBody>
      </p:sp>
    </p:spTree>
    <p:extLst>
      <p:ext uri="{BB962C8B-B14F-4D97-AF65-F5344CB8AC3E}">
        <p14:creationId xmlns:p14="http://schemas.microsoft.com/office/powerpoint/2010/main" val="3943078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C55717-B944-774A-9416-0CDB515E897D}" type="slidenum">
              <a:rPr lang="en-US" smtClean="0"/>
              <a:t>10</a:t>
            </a:fld>
            <a:endParaRPr lang="en-US"/>
          </a:p>
        </p:txBody>
      </p:sp>
    </p:spTree>
    <p:extLst>
      <p:ext uri="{BB962C8B-B14F-4D97-AF65-F5344CB8AC3E}">
        <p14:creationId xmlns:p14="http://schemas.microsoft.com/office/powerpoint/2010/main" val="2210713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7C55717-B944-774A-9416-0CDB515E897D}" type="slidenum">
              <a:rPr lang="en-US" smtClean="0"/>
              <a:t>11</a:t>
            </a:fld>
            <a:endParaRPr lang="en-US"/>
          </a:p>
        </p:txBody>
      </p:sp>
    </p:spTree>
    <p:extLst>
      <p:ext uri="{BB962C8B-B14F-4D97-AF65-F5344CB8AC3E}">
        <p14:creationId xmlns:p14="http://schemas.microsoft.com/office/powerpoint/2010/main" val="4046179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Delete this slide</a:t>
            </a:r>
          </a:p>
        </p:txBody>
      </p:sp>
      <p:sp>
        <p:nvSpPr>
          <p:cNvPr id="4" name="Slide Number Placeholder 3"/>
          <p:cNvSpPr>
            <a:spLocks noGrp="1"/>
          </p:cNvSpPr>
          <p:nvPr>
            <p:ph type="sldNum" sz="quarter" idx="10"/>
          </p:nvPr>
        </p:nvSpPr>
        <p:spPr/>
        <p:txBody>
          <a:bodyPr/>
          <a:lstStyle/>
          <a:p>
            <a:fld id="{F7C55717-B944-774A-9416-0CDB515E897D}" type="slidenum">
              <a:rPr lang="en-US" smtClean="0"/>
              <a:t>12</a:t>
            </a:fld>
            <a:endParaRPr lang="en-US"/>
          </a:p>
        </p:txBody>
      </p:sp>
    </p:spTree>
    <p:extLst>
      <p:ext uri="{BB962C8B-B14F-4D97-AF65-F5344CB8AC3E}">
        <p14:creationId xmlns:p14="http://schemas.microsoft.com/office/powerpoint/2010/main" val="4073465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C55717-B944-774A-9416-0CDB515E897D}" type="slidenum">
              <a:rPr lang="en-US" smtClean="0"/>
              <a:t>17</a:t>
            </a:fld>
            <a:endParaRPr lang="en-US"/>
          </a:p>
        </p:txBody>
      </p:sp>
    </p:spTree>
    <p:extLst>
      <p:ext uri="{BB962C8B-B14F-4D97-AF65-F5344CB8AC3E}">
        <p14:creationId xmlns:p14="http://schemas.microsoft.com/office/powerpoint/2010/main" val="229245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C55717-B944-774A-9416-0CDB515E897D}" type="slidenum">
              <a:rPr lang="en-US" smtClean="0"/>
              <a:t>21</a:t>
            </a:fld>
            <a:endParaRPr lang="en-US"/>
          </a:p>
        </p:txBody>
      </p:sp>
    </p:spTree>
    <p:extLst>
      <p:ext uri="{BB962C8B-B14F-4D97-AF65-F5344CB8AC3E}">
        <p14:creationId xmlns:p14="http://schemas.microsoft.com/office/powerpoint/2010/main" val="1655155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C55717-B944-774A-9416-0CDB515E897D}" type="slidenum">
              <a:rPr lang="en-US" smtClean="0"/>
              <a:t>23</a:t>
            </a:fld>
            <a:endParaRPr lang="en-US"/>
          </a:p>
        </p:txBody>
      </p:sp>
    </p:spTree>
    <p:extLst>
      <p:ext uri="{BB962C8B-B14F-4D97-AF65-F5344CB8AC3E}">
        <p14:creationId xmlns:p14="http://schemas.microsoft.com/office/powerpoint/2010/main" val="41619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hyperlink" Target="http://www.tc2.ca" TargetMode="Externa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jpg"/><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1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png"/><Relationship Id="rId5" Type="http://schemas.openxmlformats.org/officeDocument/2006/relationships/image" Target="../media/image17.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1.xml"/><Relationship Id="rId7" Type="http://schemas.openxmlformats.org/officeDocument/2006/relationships/image" Target="../media/image1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6.png"/><Relationship Id="rId11" Type="http://schemas.openxmlformats.org/officeDocument/2006/relationships/image" Target="../media/image3.png"/><Relationship Id="rId5" Type="http://schemas.openxmlformats.org/officeDocument/2006/relationships/image" Target="../media/image1.png"/><Relationship Id="rId10" Type="http://schemas.openxmlformats.org/officeDocument/2006/relationships/image" Target="../media/image21.png"/><Relationship Id="rId4" Type="http://schemas.openxmlformats.org/officeDocument/2006/relationships/notesSlide" Target="../notesSlides/notesSlide5.xml"/><Relationship Id="rId9"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xml"/><Relationship Id="rId7" Type="http://schemas.openxmlformats.org/officeDocument/2006/relationships/image" Target="../media/image23.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2.png"/><Relationship Id="rId5" Type="http://schemas.openxmlformats.org/officeDocument/2006/relationships/image" Target="../media/image6.png"/><Relationship Id="rId10" Type="http://schemas.openxmlformats.org/officeDocument/2006/relationships/image" Target="../media/image3.png"/><Relationship Id="rId4" Type="http://schemas.openxmlformats.org/officeDocument/2006/relationships/image" Target="../media/image1.png"/><Relationship Id="rId9"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png"/><Relationship Id="rId5" Type="http://schemas.openxmlformats.org/officeDocument/2006/relationships/image" Target="../media/image26.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28.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7.png"/><Relationship Id="rId5" Type="http://schemas.openxmlformats.org/officeDocument/2006/relationships/image" Target="../media/image14.jpg"/><Relationship Id="rId4" Type="http://schemas.openxmlformats.org/officeDocument/2006/relationships/image" Target="../media/image1.png"/><Relationship Id="rId9"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hyperlink" Target="http://www.tc2.ca/" TargetMode="External"/><Relationship Id="rId3" Type="http://schemas.openxmlformats.org/officeDocument/2006/relationships/image" Target="../media/image1.png"/><Relationship Id="rId7" Type="http://schemas.openxmlformats.org/officeDocument/2006/relationships/hyperlink" Target="mailto:usha.james@mail.utoronto.ca"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6.png"/><Relationship Id="rId4" Type="http://schemas.openxmlformats.org/officeDocument/2006/relationships/image" Target="../media/image29.png"/><Relationship Id="rId9"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90F0D6B-D5B4-4F0D-A1BE-554AE1358708}"/>
              </a:ext>
            </a:extLst>
          </p:cNvPr>
          <p:cNvSpPr/>
          <p:nvPr/>
        </p:nvSpPr>
        <p:spPr>
          <a:xfrm>
            <a:off x="0" y="1166"/>
            <a:ext cx="12192000" cy="6856834"/>
          </a:xfrm>
          <a:prstGeom prst="rect">
            <a:avLst/>
          </a:prstGeom>
          <a:solidFill>
            <a:srgbClr val="A0DA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C9311CE-5E54-40DF-AA4A-BE6B469B0AFC}"/>
              </a:ext>
            </a:extLst>
          </p:cNvPr>
          <p:cNvSpPr txBox="1"/>
          <p:nvPr/>
        </p:nvSpPr>
        <p:spPr>
          <a:xfrm>
            <a:off x="1463676" y="1179237"/>
            <a:ext cx="926748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CA" sz="4800" b="1" dirty="0">
                <a:solidFill>
                  <a:schemeClr val="tx1">
                    <a:lumMod val="50000"/>
                  </a:schemeClr>
                </a:solidFill>
                <a:latin typeface="Helvetica" pitchFamily="2" charset="0"/>
                <a:ea typeface="+mn-lt"/>
                <a:cs typeface="Arial" panose="020B0604020202020204" pitchFamily="34" charset="0"/>
              </a:rPr>
              <a:t>Inspiring</a:t>
            </a:r>
            <a:r>
              <a:rPr lang="en-US" sz="4800" b="1" dirty="0">
                <a:solidFill>
                  <a:schemeClr val="tx1">
                    <a:lumMod val="50000"/>
                  </a:schemeClr>
                </a:solidFill>
                <a:latin typeface="Helvetica" pitchFamily="2" charset="0"/>
                <a:ea typeface="+mn-lt"/>
                <a:cs typeface="Arial" panose="020B0604020202020204" pitchFamily="34" charset="0"/>
              </a:rPr>
              <a:t> </a:t>
            </a:r>
            <a:r>
              <a:rPr lang="en-CA" sz="4800" b="1" dirty="0">
                <a:solidFill>
                  <a:schemeClr val="tx1">
                    <a:lumMod val="50000"/>
                  </a:schemeClr>
                </a:solidFill>
                <a:latin typeface="Helvetica" pitchFamily="2" charset="0"/>
                <a:ea typeface="+mn-lt"/>
                <a:cs typeface="Arial" panose="020B0604020202020204" pitchFamily="34" charset="0"/>
              </a:rPr>
              <a:t>a Love</a:t>
            </a:r>
            <a:r>
              <a:rPr lang="en-US" sz="4800" b="1" dirty="0">
                <a:solidFill>
                  <a:schemeClr val="tx1">
                    <a:lumMod val="50000"/>
                  </a:schemeClr>
                </a:solidFill>
                <a:latin typeface="Helvetica" pitchFamily="2" charset="0"/>
                <a:ea typeface="+mn-lt"/>
                <a:cs typeface="Arial" panose="020B0604020202020204" pitchFamily="34" charset="0"/>
              </a:rPr>
              <a:t> </a:t>
            </a:r>
            <a:r>
              <a:rPr lang="en-CA" sz="4800" b="1" dirty="0">
                <a:solidFill>
                  <a:schemeClr val="tx1">
                    <a:lumMod val="50000"/>
                  </a:schemeClr>
                </a:solidFill>
                <a:latin typeface="Helvetica" pitchFamily="2" charset="0"/>
                <a:ea typeface="+mn-lt"/>
                <a:cs typeface="Arial" panose="020B0604020202020204" pitchFamily="34" charset="0"/>
              </a:rPr>
              <a:t>of Reading</a:t>
            </a:r>
            <a:endParaRPr lang="en-US" sz="4800" b="1" dirty="0">
              <a:solidFill>
                <a:schemeClr val="tx1">
                  <a:lumMod val="50000"/>
                </a:schemeClr>
              </a:solidFill>
              <a:latin typeface="Helvetica" pitchFamily="2" charset="0"/>
              <a:ea typeface="+mn-lt"/>
              <a:cs typeface="Arial" panose="020B0604020202020204" pitchFamily="34" charset="0"/>
            </a:endParaRPr>
          </a:p>
        </p:txBody>
      </p:sp>
      <p:pic>
        <p:nvPicPr>
          <p:cNvPr id="14" name="Picture 14" descr="A picture containing text, sign&#10;&#10;Description automatically generated">
            <a:extLst>
              <a:ext uri="{FF2B5EF4-FFF2-40B4-BE49-F238E27FC236}">
                <a16:creationId xmlns:a16="http://schemas.microsoft.com/office/drawing/2014/main" id="{23488630-1EB7-4762-ADFC-6763B25ABD21}"/>
              </a:ext>
            </a:extLst>
          </p:cNvPr>
          <p:cNvPicPr>
            <a:picLocks noChangeAspect="1"/>
          </p:cNvPicPr>
          <p:nvPr/>
        </p:nvPicPr>
        <p:blipFill>
          <a:blip r:embed="rId5"/>
          <a:stretch>
            <a:fillRect/>
          </a:stretch>
        </p:blipFill>
        <p:spPr>
          <a:xfrm>
            <a:off x="3967412" y="2466593"/>
            <a:ext cx="1810754" cy="962407"/>
          </a:xfrm>
          <a:prstGeom prst="rect">
            <a:avLst/>
          </a:prstGeom>
        </p:spPr>
      </p:pic>
      <p:pic>
        <p:nvPicPr>
          <p:cNvPr id="15" name="Picture 14" descr="Logo, company name&#10;&#10;Description automatically generated">
            <a:extLst>
              <a:ext uri="{FF2B5EF4-FFF2-40B4-BE49-F238E27FC236}">
                <a16:creationId xmlns:a16="http://schemas.microsoft.com/office/drawing/2014/main" id="{F5CC8430-BAE9-4043-9AE9-86B3D93B48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43895" y="2359244"/>
            <a:ext cx="1865852" cy="1069756"/>
          </a:xfrm>
          <a:prstGeom prst="rect">
            <a:avLst/>
          </a:prstGeom>
        </p:spPr>
      </p:pic>
      <p:pic>
        <p:nvPicPr>
          <p:cNvPr id="2" name="1 - Title slide">
            <a:hlinkClick r:id="" action="ppaction://media"/>
            <a:extLst>
              <a:ext uri="{FF2B5EF4-FFF2-40B4-BE49-F238E27FC236}">
                <a16:creationId xmlns:a16="http://schemas.microsoft.com/office/drawing/2014/main" id="{16BE4619-DA21-4E43-9160-99444CEBACE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0975" y="1166"/>
            <a:ext cx="812800" cy="812800"/>
          </a:xfrm>
          <a:prstGeom prst="rect">
            <a:avLst/>
          </a:prstGeom>
        </p:spPr>
      </p:pic>
      <p:pic>
        <p:nvPicPr>
          <p:cNvPr id="10" name="Picture 9" descr="A group of people wearing clothing&#10;&#10;Description automatically generated with low confidence">
            <a:extLst>
              <a:ext uri="{FF2B5EF4-FFF2-40B4-BE49-F238E27FC236}">
                <a16:creationId xmlns:a16="http://schemas.microsoft.com/office/drawing/2014/main" id="{9C47661F-5593-8548-9E17-9BB900102F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681730"/>
            <a:ext cx="12192000" cy="3190338"/>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2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3600" b="1" dirty="0" err="1">
                <a:latin typeface="Helvetica" pitchFamily="2" charset="0"/>
                <a:ea typeface="+mn-lt"/>
                <a:cs typeface="+mn-lt"/>
              </a:rPr>
              <a:t>Honouring</a:t>
            </a:r>
            <a:r>
              <a:rPr lang="en" sz="3600" b="1" dirty="0">
                <a:latin typeface="Helvetica" pitchFamily="2" charset="0"/>
                <a:ea typeface="+mn-lt"/>
                <a:cs typeface="+mn-lt"/>
              </a:rPr>
              <a:t> </a:t>
            </a:r>
            <a:r>
              <a:rPr lang="en-CA" sz="3600" b="1" dirty="0">
                <a:latin typeface="Helvetica" pitchFamily="2" charset="0"/>
                <a:ea typeface="+mn-lt"/>
                <a:cs typeface="+mn-lt"/>
              </a:rPr>
              <a:t>T</a:t>
            </a:r>
            <a:r>
              <a:rPr lang="en" sz="3600" b="1" dirty="0" err="1">
                <a:latin typeface="Helvetica" pitchFamily="2" charset="0"/>
                <a:ea typeface="+mn-lt"/>
                <a:cs typeface="+mn-lt"/>
              </a:rPr>
              <a:t>raditional</a:t>
            </a:r>
            <a:r>
              <a:rPr lang="en" sz="3600" b="1" dirty="0">
                <a:latin typeface="Helvetica" pitchFamily="2" charset="0"/>
                <a:ea typeface="+mn-lt"/>
                <a:cs typeface="+mn-lt"/>
              </a:rPr>
              <a:t> </a:t>
            </a:r>
            <a:r>
              <a:rPr lang="en-CA" sz="3600" b="1" dirty="0">
                <a:latin typeface="Helvetica" pitchFamily="2" charset="0"/>
                <a:ea typeface="+mn-lt"/>
                <a:cs typeface="+mn-lt"/>
              </a:rPr>
              <a:t>T</a:t>
            </a:r>
            <a:r>
              <a:rPr lang="en" sz="3600" b="1" dirty="0" err="1">
                <a:latin typeface="Helvetica" pitchFamily="2" charset="0"/>
                <a:ea typeface="+mn-lt"/>
                <a:cs typeface="+mn-lt"/>
              </a:rPr>
              <a:t>erritor</a:t>
            </a:r>
            <a:r>
              <a:rPr lang="en-CA" sz="3600" b="1" dirty="0" err="1">
                <a:latin typeface="Helvetica" pitchFamily="2" charset="0"/>
                <a:ea typeface="+mn-lt"/>
                <a:cs typeface="+mn-lt"/>
              </a:rPr>
              <a:t>ies</a:t>
            </a:r>
            <a:endParaRPr lang="en-US" sz="3600" b="1" dirty="0" err="1">
              <a:latin typeface="Helvetica" pitchFamily="2" charset="0"/>
              <a:ea typeface="Verdana"/>
            </a:endParaRPr>
          </a:p>
        </p:txBody>
      </p:sp>
      <p:sp>
        <p:nvSpPr>
          <p:cNvPr id="5" name="TextBox 4">
            <a:extLst>
              <a:ext uri="{FF2B5EF4-FFF2-40B4-BE49-F238E27FC236}">
                <a16:creationId xmlns:a16="http://schemas.microsoft.com/office/drawing/2014/main" id="{5E3A8081-2183-4F68-B62E-AB62727C36A9}"/>
              </a:ext>
            </a:extLst>
          </p:cNvPr>
          <p:cNvSpPr txBox="1"/>
          <p:nvPr/>
        </p:nvSpPr>
        <p:spPr>
          <a:xfrm>
            <a:off x="461513" y="1662023"/>
            <a:ext cx="6425670"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800" dirty="0">
                <a:latin typeface="Helvetica" pitchFamily="2" charset="0"/>
                <a:ea typeface="+mn-lt"/>
                <a:cs typeface="+mn-lt"/>
              </a:rPr>
              <a:t>We would like to acknowledge the </a:t>
            </a:r>
            <a:r>
              <a:rPr lang="en-CA" sz="2800" dirty="0">
                <a:latin typeface="Helvetica" pitchFamily="2" charset="0"/>
                <a:ea typeface="+mn-lt"/>
                <a:cs typeface="+mn-lt"/>
              </a:rPr>
              <a:t>traditional </a:t>
            </a:r>
            <a:r>
              <a:rPr lang="en" sz="2800" dirty="0">
                <a:latin typeface="Helvetica" pitchFamily="2" charset="0"/>
                <a:ea typeface="+mn-lt"/>
                <a:cs typeface="+mn-lt"/>
              </a:rPr>
              <a:t>land</a:t>
            </a:r>
            <a:r>
              <a:rPr lang="en-CA" sz="2800" dirty="0">
                <a:latin typeface="Helvetica" pitchFamily="2" charset="0"/>
                <a:ea typeface="+mn-lt"/>
                <a:cs typeface="+mn-lt"/>
              </a:rPr>
              <a:t>s</a:t>
            </a:r>
            <a:r>
              <a:rPr lang="en" sz="2800" dirty="0">
                <a:latin typeface="Helvetica" pitchFamily="2" charset="0"/>
                <a:ea typeface="+mn-lt"/>
                <a:cs typeface="+mn-lt"/>
              </a:rPr>
              <a:t> of the First Nations, Inuit</a:t>
            </a:r>
            <a:r>
              <a:rPr lang="en-CA" sz="2800" dirty="0">
                <a:latin typeface="Helvetica" pitchFamily="2" charset="0"/>
                <a:ea typeface="+mn-lt"/>
                <a:cs typeface="+mn-lt"/>
              </a:rPr>
              <a:t>, and</a:t>
            </a:r>
            <a:r>
              <a:rPr lang="en" sz="2800" dirty="0">
                <a:latin typeface="Helvetica" pitchFamily="2" charset="0"/>
                <a:ea typeface="+mn-lt"/>
                <a:cs typeface="+mn-lt"/>
              </a:rPr>
              <a:t> Métis</a:t>
            </a:r>
            <a:r>
              <a:rPr lang="en-CA" sz="2800" dirty="0">
                <a:latin typeface="Helvetica" pitchFamily="2" charset="0"/>
                <a:ea typeface="+mn-lt"/>
                <a:cs typeface="+mn-lt"/>
              </a:rPr>
              <a:t>,</a:t>
            </a:r>
            <a:r>
              <a:rPr lang="en" sz="2800" dirty="0">
                <a:latin typeface="Helvetica" pitchFamily="2" charset="0"/>
                <a:ea typeface="+mn-lt"/>
                <a:cs typeface="+mn-lt"/>
              </a:rPr>
              <a:t> and </a:t>
            </a:r>
            <a:r>
              <a:rPr lang="en-CA" sz="2800" dirty="0">
                <a:latin typeface="Helvetica" pitchFamily="2" charset="0"/>
                <a:ea typeface="+mn-lt"/>
                <a:cs typeface="+mn-lt"/>
              </a:rPr>
              <a:t>honour all</a:t>
            </a:r>
            <a:r>
              <a:rPr lang="en" sz="2800" dirty="0">
                <a:latin typeface="Helvetica" pitchFamily="2" charset="0"/>
                <a:ea typeface="+mn-lt"/>
                <a:cs typeface="+mn-lt"/>
              </a:rPr>
              <a:t> Indigenous peoples past, present</a:t>
            </a:r>
            <a:r>
              <a:rPr lang="en-CA" sz="2800" dirty="0">
                <a:latin typeface="Helvetica" pitchFamily="2" charset="0"/>
                <a:ea typeface="+mn-lt"/>
                <a:cs typeface="+mn-lt"/>
              </a:rPr>
              <a:t>,</a:t>
            </a:r>
            <a:r>
              <a:rPr lang="en" sz="2800" dirty="0">
                <a:latin typeface="Helvetica" pitchFamily="2" charset="0"/>
                <a:ea typeface="+mn-lt"/>
                <a:cs typeface="+mn-lt"/>
              </a:rPr>
              <a:t> and future </a:t>
            </a:r>
            <a:r>
              <a:rPr lang="en-CA" sz="2800" dirty="0">
                <a:latin typeface="Helvetica" pitchFamily="2" charset="0"/>
                <a:ea typeface="+mn-lt"/>
                <a:cs typeface="+mn-lt"/>
              </a:rPr>
              <a:t>who </a:t>
            </a:r>
            <a:r>
              <a:rPr lang="en" sz="2800" dirty="0">
                <a:latin typeface="Helvetica" pitchFamily="2" charset="0"/>
                <a:ea typeface="+mn-lt"/>
                <a:cs typeface="+mn-lt"/>
              </a:rPr>
              <a:t>continue to work, educate and contribute to the strength of our country. </a:t>
            </a:r>
            <a:endParaRPr lang="en-US" sz="2800" dirty="0">
              <a:latin typeface="Helvetica" pitchFamily="2" charset="0"/>
            </a:endParaRPr>
          </a:p>
        </p:txBody>
      </p:sp>
      <p:sp>
        <p:nvSpPr>
          <p:cNvPr id="6" name="TextBox 5">
            <a:extLst>
              <a:ext uri="{FF2B5EF4-FFF2-40B4-BE49-F238E27FC236}">
                <a16:creationId xmlns:a16="http://schemas.microsoft.com/office/drawing/2014/main" id="{6C7583F0-CD8A-47F9-8E07-8DAFE24C66B6}"/>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pitchFamily="2" charset="0"/>
                <a:ea typeface="Verdana"/>
                <a:cs typeface="Calibri"/>
              </a:rPr>
              <a:t>HONOURING TRADITIONAL TERRITORIES</a:t>
            </a:r>
            <a:endParaRPr lang="en-US" sz="800" b="1" kern="800" spc="70" dirty="0">
              <a:latin typeface="Helvetica" pitchFamily="2" charset="0"/>
              <a:ea typeface="+mn-lt"/>
              <a:cs typeface="+mn-lt"/>
            </a:endParaRPr>
          </a:p>
        </p:txBody>
      </p:sp>
      <p:pic>
        <p:nvPicPr>
          <p:cNvPr id="7" name="Picture 11" descr="Icon&#10;&#10;Description automatically generated">
            <a:extLst>
              <a:ext uri="{FF2B5EF4-FFF2-40B4-BE49-F238E27FC236}">
                <a16:creationId xmlns:a16="http://schemas.microsoft.com/office/drawing/2014/main" id="{85018858-12F9-4724-B632-3AB2FF550722}"/>
              </a:ext>
            </a:extLst>
          </p:cNvPr>
          <p:cNvPicPr>
            <a:picLocks noChangeAspect="1"/>
          </p:cNvPicPr>
          <p:nvPr/>
        </p:nvPicPr>
        <p:blipFill>
          <a:blip r:embed="rId4"/>
          <a:stretch>
            <a:fillRect/>
          </a:stretch>
        </p:blipFill>
        <p:spPr>
          <a:xfrm>
            <a:off x="6890085" y="661114"/>
            <a:ext cx="5447492" cy="5437894"/>
          </a:xfrm>
          <a:prstGeom prst="rect">
            <a:avLst/>
          </a:prstGeom>
        </p:spPr>
      </p:pic>
      <p:pic>
        <p:nvPicPr>
          <p:cNvPr id="12" name="Picture 14" descr="A picture containing text, sign&#10;&#10;Description automatically generated">
            <a:extLst>
              <a:ext uri="{FF2B5EF4-FFF2-40B4-BE49-F238E27FC236}">
                <a16:creationId xmlns:a16="http://schemas.microsoft.com/office/drawing/2014/main" id="{6B9AFA1E-F707-485D-AC10-754885A1C398}"/>
              </a:ext>
            </a:extLst>
          </p:cNvPr>
          <p:cNvPicPr>
            <a:picLocks noChangeAspect="1"/>
          </p:cNvPicPr>
          <p:nvPr/>
        </p:nvPicPr>
        <p:blipFill>
          <a:blip r:embed="rId5"/>
          <a:stretch>
            <a:fillRect/>
          </a:stretch>
        </p:blipFill>
        <p:spPr>
          <a:xfrm>
            <a:off x="9887952" y="6253974"/>
            <a:ext cx="918412" cy="481144"/>
          </a:xfrm>
          <a:prstGeom prst="rect">
            <a:avLst/>
          </a:prstGeom>
        </p:spPr>
      </p:pic>
      <p:pic>
        <p:nvPicPr>
          <p:cNvPr id="10" name="Picture 9" descr="Logo, company name&#10;&#10;Description automatically generated">
            <a:extLst>
              <a:ext uri="{FF2B5EF4-FFF2-40B4-BE49-F238E27FC236}">
                <a16:creationId xmlns:a16="http://schemas.microsoft.com/office/drawing/2014/main" id="{5DCD956E-EF8E-46C9-A2B6-711A4F6123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2" name="2 - honouring traditional territories">
            <a:hlinkClick r:id="" action="ppaction://media"/>
            <a:extLst>
              <a:ext uri="{FF2B5EF4-FFF2-40B4-BE49-F238E27FC236}">
                <a16:creationId xmlns:a16="http://schemas.microsoft.com/office/drawing/2014/main" id="{348161EC-ECE3-4C4D-8EBF-C93A22E8349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403" y="5286208"/>
            <a:ext cx="812800" cy="812800"/>
          </a:xfrm>
          <a:prstGeom prst="rect">
            <a:avLst/>
          </a:prstGeom>
        </p:spPr>
      </p:pic>
    </p:spTree>
    <p:extLst>
      <p:ext uri="{BB962C8B-B14F-4D97-AF65-F5344CB8AC3E}">
        <p14:creationId xmlns:p14="http://schemas.microsoft.com/office/powerpoint/2010/main" val="95141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4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3600" b="1" dirty="0">
                <a:latin typeface="Helvetica" pitchFamily="2" charset="0"/>
                <a:ea typeface="+mn-lt"/>
                <a:cs typeface="+mn-lt"/>
              </a:rPr>
              <a:t>The Indigo Love of Reading Foundation</a:t>
            </a:r>
            <a:endParaRPr lang="en-US" b="1" dirty="0">
              <a:latin typeface="Helvetica" pitchFamily="2" charset="0"/>
            </a:endParaRP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1425185"/>
            <a:ext cx="8084610"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800" dirty="0">
                <a:latin typeface="Helvetica" pitchFamily="2" charset="0"/>
                <a:ea typeface="+mn-lt"/>
                <a:cs typeface="+mn-lt"/>
              </a:rPr>
              <a:t>Every child deserves to fall in love with reading...</a:t>
            </a:r>
            <a:endParaRPr lang="en-US" sz="2800" dirty="0">
              <a:latin typeface="Helvetica" pitchFamily="2" charset="0"/>
              <a:ea typeface="+mn-lt"/>
              <a:cs typeface="+mn-lt"/>
            </a:endParaRPr>
          </a:p>
          <a:p>
            <a:r>
              <a:rPr lang="en" sz="2800" dirty="0">
                <a:latin typeface="Helvetica"/>
                <a:ea typeface="+mn-lt"/>
                <a:cs typeface="+mn-lt"/>
              </a:rPr>
              <a:t>Now in its 17th year, The Indigo Love of Reading Foundation has been on a mission to ensure that EVERY Canadian child has the opportunity to become richly literate and achieve their full potential through reading. </a:t>
            </a:r>
            <a:endParaRPr lang="en-CA" sz="2800" dirty="0">
              <a:latin typeface="Helvetica"/>
              <a:ea typeface="+mn-lt"/>
              <a:cs typeface="+mn-lt"/>
            </a:endParaRPr>
          </a:p>
          <a:p>
            <a:endParaRPr lang="en-US" sz="2800" dirty="0">
              <a:latin typeface="Helvetica" pitchFamily="2" charset="0"/>
              <a:ea typeface="+mn-lt"/>
              <a:cs typeface="+mn-lt"/>
            </a:endParaRPr>
          </a:p>
        </p:txBody>
      </p:sp>
      <p:pic>
        <p:nvPicPr>
          <p:cNvPr id="7" name="Picture 10" descr="A picture containing vector graphics&#10;&#10;Description automatically generated">
            <a:extLst>
              <a:ext uri="{FF2B5EF4-FFF2-40B4-BE49-F238E27FC236}">
                <a16:creationId xmlns:a16="http://schemas.microsoft.com/office/drawing/2014/main" id="{3DAD7977-3883-440B-A850-7D6C5E9CDB72}"/>
              </a:ext>
            </a:extLst>
          </p:cNvPr>
          <p:cNvPicPr>
            <a:picLocks noChangeAspect="1"/>
          </p:cNvPicPr>
          <p:nvPr/>
        </p:nvPicPr>
        <p:blipFill>
          <a:blip r:embed="rId4"/>
          <a:stretch>
            <a:fillRect/>
          </a:stretch>
        </p:blipFill>
        <p:spPr>
          <a:xfrm>
            <a:off x="7424382" y="2286296"/>
            <a:ext cx="4505417" cy="3624861"/>
          </a:xfrm>
          <a:prstGeom prst="rect">
            <a:avLst/>
          </a:prstGeom>
        </p:spPr>
      </p:pic>
      <p:sp>
        <p:nvSpPr>
          <p:cNvPr id="2" name="TextBox 1">
            <a:extLst>
              <a:ext uri="{FF2B5EF4-FFF2-40B4-BE49-F238E27FC236}">
                <a16:creationId xmlns:a16="http://schemas.microsoft.com/office/drawing/2014/main" id="{5E6AA1BA-1D27-48BE-A052-F47C8D387DC5}"/>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800" b="1" kern="800" spc="70">
                <a:latin typeface="Helvetica"/>
                <a:ea typeface="Verdana"/>
                <a:cs typeface="Helvetica"/>
              </a:rPr>
              <a:t>THE INDIGO LOVE OF READING FOUNDATION</a:t>
            </a:r>
            <a:endParaRPr lang="en-CA" sz="800" b="1" kern="800" spc="70">
              <a:ea typeface="+mn-lt"/>
              <a:cs typeface="+mn-lt"/>
            </a:endParaRPr>
          </a:p>
        </p:txBody>
      </p:sp>
      <p:pic>
        <p:nvPicPr>
          <p:cNvPr id="5" name="Picture 14" descr="A picture containing text, sign&#10;&#10;Description automatically generated">
            <a:extLst>
              <a:ext uri="{FF2B5EF4-FFF2-40B4-BE49-F238E27FC236}">
                <a16:creationId xmlns:a16="http://schemas.microsoft.com/office/drawing/2014/main" id="{A2D303DD-23BB-442C-A346-F7A9ABB1BDB0}"/>
              </a:ext>
            </a:extLst>
          </p:cNvPr>
          <p:cNvPicPr>
            <a:picLocks noChangeAspect="1"/>
          </p:cNvPicPr>
          <p:nvPr/>
        </p:nvPicPr>
        <p:blipFill>
          <a:blip r:embed="rId5"/>
          <a:stretch>
            <a:fillRect/>
          </a:stretch>
        </p:blipFill>
        <p:spPr>
          <a:xfrm>
            <a:off x="9887952" y="6253974"/>
            <a:ext cx="918412" cy="481144"/>
          </a:xfrm>
          <a:prstGeom prst="rect">
            <a:avLst/>
          </a:prstGeom>
        </p:spPr>
      </p:pic>
      <p:pic>
        <p:nvPicPr>
          <p:cNvPr id="9" name="Picture 8" descr="Logo, company name&#10;&#10;Description automatically generated">
            <a:extLst>
              <a:ext uri="{FF2B5EF4-FFF2-40B4-BE49-F238E27FC236}">
                <a16:creationId xmlns:a16="http://schemas.microsoft.com/office/drawing/2014/main" id="{A3A9FD3B-2CFE-44AF-9D63-3EBDCBA321E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6" name="3 and 4 - Indigo and TC2 info">
            <a:hlinkClick r:id="" action="ppaction://media"/>
            <a:extLst>
              <a:ext uri="{FF2B5EF4-FFF2-40B4-BE49-F238E27FC236}">
                <a16:creationId xmlns:a16="http://schemas.microsoft.com/office/drawing/2014/main" id="{B6C3F692-FD5D-114D-BD35-D8E25D8716F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403" y="5295206"/>
            <a:ext cx="812800" cy="812800"/>
          </a:xfrm>
          <a:prstGeom prst="rect">
            <a:avLst/>
          </a:prstGeom>
        </p:spPr>
      </p:pic>
    </p:spTree>
    <p:extLst>
      <p:ext uri="{BB962C8B-B14F-4D97-AF65-F5344CB8AC3E}">
        <p14:creationId xmlns:p14="http://schemas.microsoft.com/office/powerpoint/2010/main" val="288435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6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3600" b="1" dirty="0">
                <a:latin typeface="Helvetica" pitchFamily="2" charset="0"/>
                <a:ea typeface="+mn-lt"/>
                <a:cs typeface="+mn-lt"/>
              </a:rPr>
              <a:t>The Indigo Love of Reading Foundation</a:t>
            </a:r>
            <a:endParaRPr lang="en-US" b="1" dirty="0">
              <a:latin typeface="Helvetica" pitchFamily="2" charset="0"/>
            </a:endParaRP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1425185"/>
            <a:ext cx="8264778"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800" dirty="0">
                <a:latin typeface="Helvetica"/>
                <a:ea typeface="+mn-lt"/>
                <a:cs typeface="+mn-lt"/>
              </a:rPr>
              <a:t>Through transformative multi-year grants, responsive community outreach programs, and other core fundraising initiatives, the Foundation reaches for this goal through the revitalization of public elementary school libraries and the delivery of literacy programming and resources to high-</a:t>
            </a:r>
            <a:r>
              <a:rPr lang="en" sz="2800">
                <a:latin typeface="Helvetica"/>
                <a:ea typeface="+mn-lt"/>
                <a:cs typeface="+mn-lt"/>
              </a:rPr>
              <a:t>needs communities across Canada. </a:t>
            </a:r>
            <a:endParaRPr lang="en-US" sz="2800">
              <a:latin typeface="Helvetica"/>
              <a:ea typeface="+mn-lt"/>
              <a:cs typeface="+mn-lt"/>
            </a:endParaRPr>
          </a:p>
          <a:p>
            <a:endParaRPr lang="en" sz="2800" dirty="0">
              <a:latin typeface="Helvetica" pitchFamily="2" charset="0"/>
              <a:ea typeface="+mn-lt"/>
              <a:cs typeface="+mn-lt"/>
            </a:endParaRPr>
          </a:p>
        </p:txBody>
      </p:sp>
      <p:sp>
        <p:nvSpPr>
          <p:cNvPr id="2" name="TextBox 1">
            <a:extLst>
              <a:ext uri="{FF2B5EF4-FFF2-40B4-BE49-F238E27FC236}">
                <a16:creationId xmlns:a16="http://schemas.microsoft.com/office/drawing/2014/main" id="{19666BE0-0234-4C67-AA30-6BBD7E65B029}"/>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800" b="1" kern="800" spc="70">
                <a:latin typeface="Helvetica"/>
                <a:ea typeface="Verdana"/>
                <a:cs typeface="Helvetica"/>
              </a:rPr>
              <a:t>THE INDIGO LOVE OF READING FOUNDATION</a:t>
            </a:r>
            <a:endParaRPr lang="en-CA" sz="800" kern="800" spc="70">
              <a:ea typeface="+mn-lt"/>
              <a:cs typeface="+mn-lt"/>
            </a:endParaRPr>
          </a:p>
        </p:txBody>
      </p:sp>
      <p:pic>
        <p:nvPicPr>
          <p:cNvPr id="9" name="Picture 10" descr="Icon&#10;&#10;Description automatically generated">
            <a:extLst>
              <a:ext uri="{FF2B5EF4-FFF2-40B4-BE49-F238E27FC236}">
                <a16:creationId xmlns:a16="http://schemas.microsoft.com/office/drawing/2014/main" id="{7FF29A5C-CF57-4870-8DC0-3F3FA1FD7973}"/>
              </a:ext>
            </a:extLst>
          </p:cNvPr>
          <p:cNvPicPr>
            <a:picLocks noChangeAspect="1"/>
          </p:cNvPicPr>
          <p:nvPr/>
        </p:nvPicPr>
        <p:blipFill>
          <a:blip r:embed="rId2"/>
          <a:stretch>
            <a:fillRect/>
          </a:stretch>
        </p:blipFill>
        <p:spPr>
          <a:xfrm>
            <a:off x="9096172" y="1426746"/>
            <a:ext cx="2501973" cy="4004509"/>
          </a:xfrm>
          <a:prstGeom prst="rect">
            <a:avLst/>
          </a:prstGeom>
        </p:spPr>
      </p:pic>
      <p:pic>
        <p:nvPicPr>
          <p:cNvPr id="11" name="Picture 14" descr="A picture containing text, sign&#10;&#10;Description automatically generated">
            <a:extLst>
              <a:ext uri="{FF2B5EF4-FFF2-40B4-BE49-F238E27FC236}">
                <a16:creationId xmlns:a16="http://schemas.microsoft.com/office/drawing/2014/main" id="{A6615414-7624-49A6-A051-C172FF705413}"/>
              </a:ext>
            </a:extLst>
          </p:cNvPr>
          <p:cNvPicPr>
            <a:picLocks noChangeAspect="1"/>
          </p:cNvPicPr>
          <p:nvPr/>
        </p:nvPicPr>
        <p:blipFill>
          <a:blip r:embed="rId3"/>
          <a:stretch>
            <a:fillRect/>
          </a:stretch>
        </p:blipFill>
        <p:spPr>
          <a:xfrm>
            <a:off x="9887952" y="6253974"/>
            <a:ext cx="918412" cy="481144"/>
          </a:xfrm>
          <a:prstGeom prst="rect">
            <a:avLst/>
          </a:prstGeom>
        </p:spPr>
      </p:pic>
      <p:pic>
        <p:nvPicPr>
          <p:cNvPr id="10" name="Picture 9" descr="Logo, company name&#10;&#10;Description automatically generated">
            <a:extLst>
              <a:ext uri="{FF2B5EF4-FFF2-40B4-BE49-F238E27FC236}">
                <a16:creationId xmlns:a16="http://schemas.microsoft.com/office/drawing/2014/main" id="{21542395-CA63-4797-B440-E9A19C1538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5" name="TextBox 4"/>
          <p:cNvSpPr txBox="1"/>
          <p:nvPr/>
        </p:nvSpPr>
        <p:spPr>
          <a:xfrm>
            <a:off x="339847" y="5634874"/>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344034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7E7FDB-A81D-469C-98F9-5D7E7BB5DC8D}"/>
              </a:ext>
            </a:extLst>
          </p:cNvPr>
          <p:cNvSpPr/>
          <p:nvPr/>
        </p:nvSpPr>
        <p:spPr>
          <a:xfrm>
            <a:off x="5403" y="-1787"/>
            <a:ext cx="12194133" cy="6109793"/>
          </a:xfrm>
          <a:prstGeom prst="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C9311CE-5E54-40DF-AA4A-BE6B469B0AFC}"/>
              </a:ext>
            </a:extLst>
          </p:cNvPr>
          <p:cNvSpPr txBox="1"/>
          <p:nvPr/>
        </p:nvSpPr>
        <p:spPr>
          <a:xfrm>
            <a:off x="1451760" y="1477735"/>
            <a:ext cx="9288479" cy="21544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600" b="1" dirty="0">
                <a:solidFill>
                  <a:schemeClr val="bg1"/>
                </a:solidFill>
                <a:latin typeface="Helvetica" pitchFamily="2" charset="0"/>
                <a:ea typeface="+mn-lt"/>
                <a:cs typeface="Helvetica"/>
              </a:rPr>
              <a:t>Together, with Indigo, its customers, and its employees,</a:t>
            </a:r>
            <a:endParaRPr lang="en-CA" sz="2600" b="1" dirty="0">
              <a:solidFill>
                <a:schemeClr val="bg1"/>
              </a:solidFill>
              <a:latin typeface="Helvetica" pitchFamily="2" charset="0"/>
              <a:ea typeface="+mn-lt"/>
              <a:cs typeface="Calibri"/>
            </a:endParaRPr>
          </a:p>
          <a:p>
            <a:r>
              <a:rPr lang="en" sz="3600" b="1" dirty="0">
                <a:solidFill>
                  <a:srgbClr val="FFC000"/>
                </a:solidFill>
                <a:latin typeface="Helvetica"/>
                <a:ea typeface="+mn-lt"/>
                <a:cs typeface="Helvetica"/>
              </a:rPr>
              <a:t>we have committed $33 million to over 3000 high-needs schools, impacting more than 1 million children.</a:t>
            </a:r>
            <a:endParaRPr lang="en-CA" sz="3600" b="1" dirty="0">
              <a:solidFill>
                <a:srgbClr val="FFC000"/>
              </a:solidFill>
              <a:cs typeface="Calibri"/>
            </a:endParaRPr>
          </a:p>
        </p:txBody>
      </p:sp>
      <p:sp>
        <p:nvSpPr>
          <p:cNvPr id="3" name="TextBox 2">
            <a:extLst>
              <a:ext uri="{FF2B5EF4-FFF2-40B4-BE49-F238E27FC236}">
                <a16:creationId xmlns:a16="http://schemas.microsoft.com/office/drawing/2014/main" id="{5E67D417-B697-4D9A-976B-5F7CF535D23E}"/>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800" b="1" kern="800" spc="70">
                <a:latin typeface="Helvetica"/>
                <a:ea typeface="Verdana"/>
                <a:cs typeface="Helvetica"/>
              </a:rPr>
              <a:t>THE INDIGO LOVE OF READING FOUNDATION</a:t>
            </a:r>
            <a:endParaRPr lang="en-CA" sz="800" kern="800" spc="70">
              <a:ea typeface="+mn-lt"/>
              <a:cs typeface="+mn-lt"/>
            </a:endParaRPr>
          </a:p>
        </p:txBody>
      </p:sp>
      <p:pic>
        <p:nvPicPr>
          <p:cNvPr id="4" name="Picture 5">
            <a:extLst>
              <a:ext uri="{FF2B5EF4-FFF2-40B4-BE49-F238E27FC236}">
                <a16:creationId xmlns:a16="http://schemas.microsoft.com/office/drawing/2014/main" id="{196FB3D9-63E8-4194-ADAC-37B99572F283}"/>
              </a:ext>
            </a:extLst>
          </p:cNvPr>
          <p:cNvPicPr>
            <a:picLocks noChangeAspect="1"/>
          </p:cNvPicPr>
          <p:nvPr/>
        </p:nvPicPr>
        <p:blipFill>
          <a:blip r:embed="rId2"/>
          <a:stretch>
            <a:fillRect/>
          </a:stretch>
        </p:blipFill>
        <p:spPr>
          <a:xfrm>
            <a:off x="627797" y="4598872"/>
            <a:ext cx="11167060" cy="1299092"/>
          </a:xfrm>
          <a:prstGeom prst="rect">
            <a:avLst/>
          </a:prstGeom>
        </p:spPr>
      </p:pic>
      <p:pic>
        <p:nvPicPr>
          <p:cNvPr id="6" name="Picture 14" descr="A picture containing text, sign&#10;&#10;Description automatically generated">
            <a:extLst>
              <a:ext uri="{FF2B5EF4-FFF2-40B4-BE49-F238E27FC236}">
                <a16:creationId xmlns:a16="http://schemas.microsoft.com/office/drawing/2014/main" id="{63686D4C-A4C2-46E9-937E-496FCD67B9A8}"/>
              </a:ext>
            </a:extLst>
          </p:cNvPr>
          <p:cNvPicPr>
            <a:picLocks noChangeAspect="1"/>
          </p:cNvPicPr>
          <p:nvPr/>
        </p:nvPicPr>
        <p:blipFill>
          <a:blip r:embed="rId3"/>
          <a:stretch>
            <a:fillRect/>
          </a:stretch>
        </p:blipFill>
        <p:spPr>
          <a:xfrm>
            <a:off x="9887952" y="6253974"/>
            <a:ext cx="918412" cy="481144"/>
          </a:xfrm>
          <a:prstGeom prst="rect">
            <a:avLst/>
          </a:prstGeom>
        </p:spPr>
      </p:pic>
      <p:pic>
        <p:nvPicPr>
          <p:cNvPr id="8" name="Picture 7" descr="Logo, company name&#10;&#10;Description automatically generated">
            <a:extLst>
              <a:ext uri="{FF2B5EF4-FFF2-40B4-BE49-F238E27FC236}">
                <a16:creationId xmlns:a16="http://schemas.microsoft.com/office/drawing/2014/main" id="{ECB3141F-0C5C-4B11-9D16-5A6E971A7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9" name="TextBox 8"/>
          <p:cNvSpPr txBox="1"/>
          <p:nvPr/>
        </p:nvSpPr>
        <p:spPr>
          <a:xfrm>
            <a:off x="143093" y="143107"/>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17747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5087722" y="611576"/>
            <a:ext cx="5968382" cy="12035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3600" b="1" dirty="0">
                <a:latin typeface="Helvetica"/>
                <a:ea typeface="Verdana"/>
                <a:cs typeface="+mn-lt"/>
              </a:rPr>
              <a:t>The Critical Thinking Consortium (TC</a:t>
            </a:r>
            <a:r>
              <a:rPr lang="en" sz="3600" b="1" baseline="30000" dirty="0">
                <a:latin typeface="Helvetica"/>
                <a:ea typeface="Verdana"/>
                <a:cs typeface="+mn-lt"/>
              </a:rPr>
              <a:t>2</a:t>
            </a:r>
            <a:r>
              <a:rPr lang="en" sz="3600" b="1" dirty="0">
                <a:latin typeface="Helvetica"/>
                <a:ea typeface="Verdana"/>
                <a:cs typeface="+mn-lt"/>
              </a:rPr>
              <a:t>)</a:t>
            </a:r>
            <a:endParaRPr lang="en" sz="3600" dirty="0">
              <a:latin typeface="Helvetica"/>
              <a:ea typeface="+mn-lt"/>
              <a:cs typeface="+mn-lt"/>
            </a:endParaRPr>
          </a:p>
        </p:txBody>
      </p:sp>
      <p:sp>
        <p:nvSpPr>
          <p:cNvPr id="4" name="TextBox 3">
            <a:extLst>
              <a:ext uri="{FF2B5EF4-FFF2-40B4-BE49-F238E27FC236}">
                <a16:creationId xmlns:a16="http://schemas.microsoft.com/office/drawing/2014/main" id="{CF8E5318-BC16-40B9-8439-27195F387BEC}"/>
              </a:ext>
            </a:extLst>
          </p:cNvPr>
          <p:cNvSpPr txBox="1"/>
          <p:nvPr/>
        </p:nvSpPr>
        <p:spPr>
          <a:xfrm>
            <a:off x="5126479" y="2037718"/>
            <a:ext cx="606301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2800" dirty="0">
                <a:latin typeface="Helvetica"/>
                <a:ea typeface="+mn-lt"/>
                <a:cs typeface="+mn-lt"/>
              </a:rPr>
              <a:t>Our </a:t>
            </a:r>
            <a:r>
              <a:rPr lang="en" sz="2800" dirty="0">
                <a:latin typeface="Helvetica"/>
                <a:ea typeface="+mn-lt"/>
                <a:cs typeface="+mn-lt"/>
              </a:rPr>
              <a:t>aim is to work in sound, sustained ways with educators and related organizations to inspire, support</a:t>
            </a:r>
            <a:r>
              <a:rPr lang="en-CA" sz="2800" dirty="0">
                <a:latin typeface="Helvetica"/>
                <a:ea typeface="+mn-lt"/>
                <a:cs typeface="+mn-lt"/>
              </a:rPr>
              <a:t>,</a:t>
            </a:r>
            <a:r>
              <a:rPr lang="en" sz="2800" dirty="0">
                <a:latin typeface="Helvetica"/>
                <a:ea typeface="+mn-lt"/>
                <a:cs typeface="+mn-lt"/>
              </a:rPr>
              <a:t> and advocate for the infusion of critical, creative</a:t>
            </a:r>
            <a:r>
              <a:rPr lang="en-CA" sz="2800" dirty="0">
                <a:latin typeface="Helvetica"/>
                <a:ea typeface="+mn-lt"/>
                <a:cs typeface="+mn-lt"/>
              </a:rPr>
              <a:t>,</a:t>
            </a:r>
            <a:r>
              <a:rPr lang="en" sz="2800" dirty="0">
                <a:latin typeface="Helvetica"/>
                <a:ea typeface="+mn-lt"/>
                <a:cs typeface="+mn-lt"/>
              </a:rPr>
              <a:t> and collaborative thinking as an educational goal and as an approach to teaching and learning.</a:t>
            </a:r>
            <a:endParaRPr lang="en-US" sz="2800" dirty="0">
              <a:latin typeface="Helvetica"/>
              <a:ea typeface="+mn-lt"/>
              <a:cs typeface="+mn-lt"/>
            </a:endParaRPr>
          </a:p>
          <a:p>
            <a:endParaRPr lang="en" sz="2800" dirty="0">
              <a:latin typeface="Helvetica" pitchFamily="2" charset="0"/>
              <a:cs typeface="Calibri"/>
            </a:endParaRPr>
          </a:p>
        </p:txBody>
      </p:sp>
      <p:sp>
        <p:nvSpPr>
          <p:cNvPr id="2" name="TextBox 1">
            <a:extLst>
              <a:ext uri="{FF2B5EF4-FFF2-40B4-BE49-F238E27FC236}">
                <a16:creationId xmlns:a16="http://schemas.microsoft.com/office/drawing/2014/main" id="{012CA5E1-3E1F-4D05-B192-6B7D08E8EAFB}"/>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800" b="1" kern="800" spc="70">
                <a:latin typeface="Helvetica"/>
                <a:ea typeface="Verdana"/>
                <a:cs typeface="Helvetica"/>
              </a:rPr>
              <a:t>THE CRITICAL THINKING CONSORTIUM (TC</a:t>
            </a:r>
            <a:r>
              <a:rPr lang="en" sz="800" b="1" kern="800" spc="70" baseline="30000">
                <a:latin typeface="Helvetica"/>
                <a:ea typeface="Verdana"/>
                <a:cs typeface="Helvetica"/>
              </a:rPr>
              <a:t>2</a:t>
            </a:r>
            <a:r>
              <a:rPr lang="en" sz="800" b="1" kern="800" spc="70">
                <a:latin typeface="Helvetica"/>
                <a:ea typeface="Verdana"/>
                <a:cs typeface="Helvetica"/>
              </a:rPr>
              <a:t>)</a:t>
            </a:r>
            <a:endParaRPr lang="en-US"/>
          </a:p>
        </p:txBody>
      </p:sp>
      <p:pic>
        <p:nvPicPr>
          <p:cNvPr id="6" name="Picture 7" descr="Icon&#10;&#10;Description automatically generated">
            <a:extLst>
              <a:ext uri="{FF2B5EF4-FFF2-40B4-BE49-F238E27FC236}">
                <a16:creationId xmlns:a16="http://schemas.microsoft.com/office/drawing/2014/main" id="{773D0FE1-F2D8-4A1B-BB6C-7893E3F0592F}"/>
              </a:ext>
            </a:extLst>
          </p:cNvPr>
          <p:cNvPicPr>
            <a:picLocks noChangeAspect="1"/>
          </p:cNvPicPr>
          <p:nvPr/>
        </p:nvPicPr>
        <p:blipFill>
          <a:blip r:embed="rId2"/>
          <a:stretch>
            <a:fillRect/>
          </a:stretch>
        </p:blipFill>
        <p:spPr>
          <a:xfrm>
            <a:off x="460615" y="1630259"/>
            <a:ext cx="3941787" cy="4587822"/>
          </a:xfrm>
          <a:prstGeom prst="rect">
            <a:avLst/>
          </a:prstGeom>
        </p:spPr>
      </p:pic>
      <p:pic>
        <p:nvPicPr>
          <p:cNvPr id="8" name="Picture 14" descr="A picture containing text, sign&#10;&#10;Description automatically generated">
            <a:extLst>
              <a:ext uri="{FF2B5EF4-FFF2-40B4-BE49-F238E27FC236}">
                <a16:creationId xmlns:a16="http://schemas.microsoft.com/office/drawing/2014/main" id="{5EC59DA2-B331-4E1D-8FE5-4B28ABA56914}"/>
              </a:ext>
            </a:extLst>
          </p:cNvPr>
          <p:cNvPicPr>
            <a:picLocks noChangeAspect="1"/>
          </p:cNvPicPr>
          <p:nvPr/>
        </p:nvPicPr>
        <p:blipFill>
          <a:blip r:embed="rId3"/>
          <a:stretch>
            <a:fillRect/>
          </a:stretch>
        </p:blipFill>
        <p:spPr>
          <a:xfrm>
            <a:off x="9887952" y="6253974"/>
            <a:ext cx="918412" cy="481144"/>
          </a:xfrm>
          <a:prstGeom prst="rect">
            <a:avLst/>
          </a:prstGeom>
        </p:spPr>
      </p:pic>
      <p:pic>
        <p:nvPicPr>
          <p:cNvPr id="9" name="Picture 8" descr="Logo, company name&#10;&#10;Description automatically generated">
            <a:extLst>
              <a:ext uri="{FF2B5EF4-FFF2-40B4-BE49-F238E27FC236}">
                <a16:creationId xmlns:a16="http://schemas.microsoft.com/office/drawing/2014/main" id="{B5571537-F042-451B-A75B-5B5BC29DAC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10" name="TextBox 9"/>
          <p:cNvSpPr txBox="1"/>
          <p:nvPr/>
        </p:nvSpPr>
        <p:spPr>
          <a:xfrm>
            <a:off x="160979" y="178885"/>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2338026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3600" b="1" dirty="0">
                <a:latin typeface="Helvetica"/>
                <a:ea typeface="Verdana"/>
                <a:cs typeface="+mn-lt"/>
              </a:rPr>
              <a:t>The Critical Thinking Consortium (TC</a:t>
            </a:r>
            <a:r>
              <a:rPr lang="en" sz="3600" b="1" baseline="30000" dirty="0">
                <a:latin typeface="Helvetica"/>
                <a:ea typeface="Verdana"/>
                <a:cs typeface="+mn-lt"/>
              </a:rPr>
              <a:t>2</a:t>
            </a:r>
            <a:r>
              <a:rPr lang="en" sz="3600" b="1" dirty="0">
                <a:latin typeface="Helvetica"/>
                <a:ea typeface="Verdana"/>
                <a:cs typeface="+mn-lt"/>
              </a:rPr>
              <a:t>)</a:t>
            </a:r>
            <a:endParaRPr lang="en" sz="3600" dirty="0">
              <a:latin typeface="Helvetica"/>
              <a:ea typeface="+mn-lt"/>
              <a:cs typeface="+mn-lt"/>
            </a:endParaRP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1425185"/>
            <a:ext cx="7536075" cy="45679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2800" dirty="0">
                <a:latin typeface="Helvetica"/>
                <a:ea typeface="+mn-lt"/>
                <a:cs typeface="+mn-lt"/>
              </a:rPr>
              <a:t>Our goals are to foster in learners:</a:t>
            </a:r>
            <a:endParaRPr lang="en-US" sz="2800" dirty="0">
              <a:latin typeface="Helvetica"/>
              <a:ea typeface="+mn-lt"/>
              <a:cs typeface="+mn-lt"/>
            </a:endParaRPr>
          </a:p>
          <a:p>
            <a:pPr marL="596900" indent="-310515">
              <a:spcBef>
                <a:spcPts val="1300"/>
              </a:spcBef>
              <a:buFont typeface="Montserrat,Sans-Serif"/>
              <a:buChar char="●"/>
            </a:pPr>
            <a:r>
              <a:rPr lang="en" sz="2800" dirty="0">
                <a:latin typeface="Helvetica"/>
                <a:ea typeface="+mn-lt"/>
                <a:cs typeface="+mn-lt"/>
              </a:rPr>
              <a:t>enhanced abilities and inclinations to think effectively</a:t>
            </a:r>
            <a:r>
              <a:rPr lang="en-CA" sz="2800" dirty="0">
                <a:latin typeface="Helvetica"/>
                <a:ea typeface="+mn-lt"/>
                <a:cs typeface="+mn-lt"/>
              </a:rPr>
              <a:t>;</a:t>
            </a:r>
            <a:endParaRPr lang="en-US" sz="2800" dirty="0">
              <a:latin typeface="Helvetica"/>
              <a:ea typeface="+mn-lt"/>
              <a:cs typeface="+mn-lt"/>
            </a:endParaRPr>
          </a:p>
          <a:p>
            <a:pPr marL="596900" indent="-310515">
              <a:buFont typeface="Montserrat,Sans-Serif"/>
              <a:buChar char="●"/>
            </a:pPr>
            <a:r>
              <a:rPr lang="en" sz="2800" dirty="0">
                <a:latin typeface="Helvetica"/>
                <a:ea typeface="+mn-lt"/>
                <a:cs typeface="+mn-lt"/>
              </a:rPr>
              <a:t>deeper understanding of the curriculum</a:t>
            </a:r>
            <a:r>
              <a:rPr lang="en-CA" sz="2800" dirty="0">
                <a:latin typeface="Helvetica"/>
                <a:ea typeface="+mn-lt"/>
                <a:cs typeface="+mn-lt"/>
              </a:rPr>
              <a:t>;</a:t>
            </a:r>
            <a:endParaRPr lang="en-US" sz="2800" dirty="0">
              <a:latin typeface="Helvetica"/>
              <a:ea typeface="+mn-lt"/>
              <a:cs typeface="+mn-lt"/>
            </a:endParaRPr>
          </a:p>
          <a:p>
            <a:pPr marL="596900" indent="-310515">
              <a:buFont typeface="Montserrat,Sans-Serif"/>
              <a:buChar char="●"/>
            </a:pPr>
            <a:r>
              <a:rPr lang="en" sz="2800" dirty="0">
                <a:latin typeface="Helvetica"/>
                <a:ea typeface="+mn-lt"/>
                <a:cs typeface="+mn-lt"/>
              </a:rPr>
              <a:t>increased engagement in the world</a:t>
            </a:r>
            <a:r>
              <a:rPr lang="en-CA" sz="2800" dirty="0">
                <a:latin typeface="Helvetica"/>
                <a:ea typeface="+mn-lt"/>
                <a:cs typeface="+mn-lt"/>
              </a:rPr>
              <a:t>; and</a:t>
            </a:r>
            <a:endParaRPr lang="en-US" sz="2800" dirty="0">
              <a:latin typeface="Helvetica"/>
              <a:ea typeface="+mn-lt"/>
              <a:cs typeface="+mn-lt"/>
            </a:endParaRPr>
          </a:p>
          <a:p>
            <a:pPr marL="596900" indent="-310515">
              <a:buFont typeface="Montserrat,Sans-Serif"/>
              <a:buChar char="●"/>
            </a:pPr>
            <a:r>
              <a:rPr lang="en" sz="2800" dirty="0">
                <a:latin typeface="Helvetica"/>
                <a:ea typeface="+mn-lt"/>
                <a:cs typeface="+mn-lt"/>
              </a:rPr>
              <a:t>greater willingness to act in thoughtful, ethically responsible ways</a:t>
            </a:r>
            <a:r>
              <a:rPr lang="en-CA" sz="2800" dirty="0">
                <a:latin typeface="Helvetica"/>
                <a:ea typeface="+mn-lt"/>
                <a:cs typeface="+mn-lt"/>
              </a:rPr>
              <a:t>.</a:t>
            </a:r>
          </a:p>
          <a:p>
            <a:endParaRPr lang="en" sz="2800" dirty="0">
              <a:latin typeface="Helvetica"/>
              <a:ea typeface="+mn-lt"/>
              <a:cs typeface="+mn-lt"/>
            </a:endParaRPr>
          </a:p>
          <a:p>
            <a:endParaRPr lang="en" sz="2800" dirty="0">
              <a:latin typeface="Helvetica"/>
              <a:ea typeface="+mn-lt"/>
              <a:cs typeface="+mn-lt"/>
            </a:endParaRPr>
          </a:p>
          <a:p>
            <a:endParaRPr lang="en" sz="2800" dirty="0">
              <a:latin typeface="Helvetica" pitchFamily="2" charset="0"/>
              <a:cs typeface="Calibri"/>
            </a:endParaRP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800" b="1" kern="800" spc="70">
                <a:latin typeface="Helvetica"/>
                <a:ea typeface="Verdana"/>
                <a:cs typeface="Helvetica"/>
              </a:rPr>
              <a:t>THE CRITICAL THINKING CONSORTIUM (TC</a:t>
            </a:r>
            <a:r>
              <a:rPr lang="en" sz="800" b="1" kern="800" spc="70" baseline="30000">
                <a:latin typeface="Helvetica"/>
                <a:ea typeface="Verdana"/>
                <a:cs typeface="Helvetica"/>
              </a:rPr>
              <a:t>2</a:t>
            </a:r>
            <a:r>
              <a:rPr lang="en" sz="800" b="1" kern="800" spc="70">
                <a:latin typeface="Helvetica"/>
                <a:ea typeface="Verdana"/>
                <a:cs typeface="Helvetica"/>
              </a:rPr>
              <a:t>)</a:t>
            </a:r>
            <a:endParaRPr lang="en-CA" sz="800" b="1" kern="800" spc="70">
              <a:ea typeface="+mn-lt"/>
              <a:cs typeface="+mn-lt"/>
            </a:endParaRPr>
          </a:p>
        </p:txBody>
      </p:sp>
      <p:pic>
        <p:nvPicPr>
          <p:cNvPr id="5" name="Picture 5" descr="Chart&#10;&#10;Description automatically generated">
            <a:extLst>
              <a:ext uri="{FF2B5EF4-FFF2-40B4-BE49-F238E27FC236}">
                <a16:creationId xmlns:a16="http://schemas.microsoft.com/office/drawing/2014/main" id="{F05A333E-A52D-4880-9956-7CFDD644B4A3}"/>
              </a:ext>
            </a:extLst>
          </p:cNvPr>
          <p:cNvPicPr>
            <a:picLocks noChangeAspect="1"/>
          </p:cNvPicPr>
          <p:nvPr/>
        </p:nvPicPr>
        <p:blipFill>
          <a:blip r:embed="rId2"/>
          <a:stretch>
            <a:fillRect/>
          </a:stretch>
        </p:blipFill>
        <p:spPr>
          <a:xfrm>
            <a:off x="7870606" y="3985147"/>
            <a:ext cx="1870579" cy="2122860"/>
          </a:xfrm>
          <a:prstGeom prst="rect">
            <a:avLst/>
          </a:prstGeom>
        </p:spPr>
      </p:pic>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3"/>
          <a:stretch>
            <a:fillRect/>
          </a:stretch>
        </p:blipFill>
        <p:spPr>
          <a:xfrm>
            <a:off x="9887952" y="6253974"/>
            <a:ext cx="918412" cy="481144"/>
          </a:xfrm>
          <a:prstGeom prst="rect">
            <a:avLst/>
          </a:prstGeom>
        </p:spPr>
      </p:pic>
      <p:pic>
        <p:nvPicPr>
          <p:cNvPr id="9" name="Picture 8" descr="Logo, company name&#10;&#10;Description automatically generated">
            <a:extLst>
              <a:ext uri="{FF2B5EF4-FFF2-40B4-BE49-F238E27FC236}">
                <a16:creationId xmlns:a16="http://schemas.microsoft.com/office/drawing/2014/main" id="{CE65B0F8-AFB2-400F-8BD8-B900A69E94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10" name="TextBox 9"/>
          <p:cNvSpPr txBox="1"/>
          <p:nvPr/>
        </p:nvSpPr>
        <p:spPr>
          <a:xfrm>
            <a:off x="339847" y="5634874"/>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2730045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7E7FDB-A81D-469C-98F9-5D7E7BB5DC8D}"/>
              </a:ext>
            </a:extLst>
          </p:cNvPr>
          <p:cNvSpPr/>
          <p:nvPr/>
        </p:nvSpPr>
        <p:spPr>
          <a:xfrm>
            <a:off x="5403" y="-1787"/>
            <a:ext cx="12194133" cy="6109793"/>
          </a:xfrm>
          <a:prstGeom prst="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C9311CE-5E54-40DF-AA4A-BE6B469B0AFC}"/>
              </a:ext>
            </a:extLst>
          </p:cNvPr>
          <p:cNvSpPr txBox="1"/>
          <p:nvPr/>
        </p:nvSpPr>
        <p:spPr>
          <a:xfrm>
            <a:off x="460614" y="611577"/>
            <a:ext cx="5548662"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4400" b="1" dirty="0">
                <a:solidFill>
                  <a:srgbClr val="FFC000"/>
                </a:solidFill>
                <a:latin typeface="Helvetica" pitchFamily="2" charset="0"/>
                <a:ea typeface="+mn-lt"/>
                <a:cs typeface="+mn-lt"/>
              </a:rPr>
              <a:t>Inquiry question:</a:t>
            </a:r>
            <a:r>
              <a:rPr lang="en-CA" sz="4400" b="1" dirty="0">
                <a:solidFill>
                  <a:schemeClr val="bg1"/>
                </a:solidFill>
                <a:latin typeface="Helvetica" pitchFamily="2" charset="0"/>
                <a:ea typeface="+mn-lt"/>
                <a:cs typeface="+mn-lt"/>
              </a:rPr>
              <a:t> </a:t>
            </a:r>
          </a:p>
          <a:p>
            <a:r>
              <a:rPr lang="en-CA" sz="2800" dirty="0">
                <a:solidFill>
                  <a:schemeClr val="bg1"/>
                </a:solidFill>
                <a:latin typeface="Helvetica" pitchFamily="2" charset="0"/>
                <a:ea typeface="+mn-lt"/>
                <a:cs typeface="+mn-lt"/>
              </a:rPr>
              <a:t>What does learning that nurtures literacy and inspires </a:t>
            </a:r>
            <a:br>
              <a:rPr lang="en-CA" sz="2800" dirty="0">
                <a:solidFill>
                  <a:schemeClr val="bg1"/>
                </a:solidFill>
                <a:latin typeface="Helvetica" pitchFamily="2" charset="0"/>
                <a:ea typeface="+mn-lt"/>
                <a:cs typeface="+mn-lt"/>
              </a:rPr>
            </a:br>
            <a:r>
              <a:rPr lang="en-CA" sz="2800" dirty="0">
                <a:solidFill>
                  <a:schemeClr val="bg1"/>
                </a:solidFill>
                <a:latin typeface="Helvetica" pitchFamily="2" charset="0"/>
                <a:ea typeface="+mn-lt"/>
                <a:cs typeface="+mn-lt"/>
              </a:rPr>
              <a:t>a love of reading look like?</a:t>
            </a:r>
            <a:br>
              <a:rPr lang="en-CA" sz="2800" dirty="0">
                <a:solidFill>
                  <a:schemeClr val="bg1"/>
                </a:solidFill>
                <a:latin typeface="Helvetica" pitchFamily="2" charset="0"/>
                <a:ea typeface="+mn-lt"/>
                <a:cs typeface="+mn-lt"/>
              </a:rPr>
            </a:br>
            <a:br>
              <a:rPr lang="en-CA" sz="2800" dirty="0">
                <a:solidFill>
                  <a:schemeClr val="bg1"/>
                </a:solidFill>
                <a:latin typeface="Helvetica" pitchFamily="2" charset="0"/>
                <a:ea typeface="+mn-lt"/>
                <a:cs typeface="+mn-lt"/>
              </a:rPr>
            </a:br>
            <a:r>
              <a:rPr lang="en-CA" sz="4400" b="1" dirty="0">
                <a:solidFill>
                  <a:srgbClr val="FFC000"/>
                </a:solidFill>
                <a:latin typeface="Helvetica" pitchFamily="2" charset="0"/>
                <a:ea typeface="+mn-lt"/>
                <a:cs typeface="+mn-lt"/>
              </a:rPr>
              <a:t>Challenge: </a:t>
            </a:r>
            <a:endParaRPr lang="en-US" sz="4400" b="1" dirty="0">
              <a:solidFill>
                <a:srgbClr val="FFFFFF"/>
              </a:solidFill>
              <a:latin typeface="Helvetica" pitchFamily="2" charset="0"/>
              <a:ea typeface="+mn-lt"/>
              <a:cs typeface="+mn-lt"/>
            </a:endParaRPr>
          </a:p>
          <a:p>
            <a:r>
              <a:rPr lang="en-US" sz="2800" dirty="0">
                <a:solidFill>
                  <a:schemeClr val="bg1"/>
                </a:solidFill>
              </a:rPr>
              <a:t>Identify key components of the lessons that will invite your students to think deeply and meaningfully engage them in reading. </a:t>
            </a:r>
            <a:endParaRPr lang="en-US" sz="2800" dirty="0">
              <a:solidFill>
                <a:schemeClr val="bg1"/>
              </a:solidFill>
              <a:latin typeface="Helvetica" pitchFamily="2" charset="0"/>
              <a:ea typeface="Verdana"/>
              <a:cs typeface="Calibri"/>
            </a:endParaRPr>
          </a:p>
        </p:txBody>
      </p:sp>
      <p:pic>
        <p:nvPicPr>
          <p:cNvPr id="19" name="Picture 19" descr="Icon&#10;&#10;Description automatically generated">
            <a:extLst>
              <a:ext uri="{FF2B5EF4-FFF2-40B4-BE49-F238E27FC236}">
                <a16:creationId xmlns:a16="http://schemas.microsoft.com/office/drawing/2014/main" id="{C4E2ECB4-FB99-4D70-B60E-B963C1857A79}"/>
              </a:ext>
            </a:extLst>
          </p:cNvPr>
          <p:cNvPicPr>
            <a:picLocks noChangeAspect="1"/>
          </p:cNvPicPr>
          <p:nvPr/>
        </p:nvPicPr>
        <p:blipFill>
          <a:blip r:embed="rId4"/>
          <a:stretch>
            <a:fillRect/>
          </a:stretch>
        </p:blipFill>
        <p:spPr>
          <a:xfrm>
            <a:off x="6464488" y="363415"/>
            <a:ext cx="6190260" cy="5432343"/>
          </a:xfrm>
          <a:prstGeom prst="rect">
            <a:avLst/>
          </a:prstGeom>
        </p:spPr>
      </p:pic>
      <p:sp>
        <p:nvSpPr>
          <p:cNvPr id="2" name="TextBox 1">
            <a:extLst>
              <a:ext uri="{FF2B5EF4-FFF2-40B4-BE49-F238E27FC236}">
                <a16:creationId xmlns:a16="http://schemas.microsoft.com/office/drawing/2014/main" id="{3AE95707-6F25-4AB0-B136-56D76AA4CFAC}"/>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a:ea typeface="+mn-lt"/>
                <a:cs typeface="+mn-lt"/>
              </a:rPr>
              <a:t>INQUIRY QUESTION AND CHALLENGE</a:t>
            </a:r>
            <a:endParaRPr lang="en-US" dirty="0">
              <a:latin typeface="Helvetica"/>
            </a:endParaRPr>
          </a:p>
        </p:txBody>
      </p:sp>
      <p:pic>
        <p:nvPicPr>
          <p:cNvPr id="3" name="Picture 14" descr="A picture containing text, sign&#10;&#10;Description automatically generated">
            <a:extLst>
              <a:ext uri="{FF2B5EF4-FFF2-40B4-BE49-F238E27FC236}">
                <a16:creationId xmlns:a16="http://schemas.microsoft.com/office/drawing/2014/main" id="{DB4CC61C-BA4F-4703-8B7B-517C397B05BD}"/>
              </a:ext>
            </a:extLst>
          </p:cNvPr>
          <p:cNvPicPr>
            <a:picLocks noChangeAspect="1"/>
          </p:cNvPicPr>
          <p:nvPr/>
        </p:nvPicPr>
        <p:blipFill>
          <a:blip r:embed="rId5"/>
          <a:stretch>
            <a:fillRect/>
          </a:stretch>
        </p:blipFill>
        <p:spPr>
          <a:xfrm>
            <a:off x="9887952" y="6253974"/>
            <a:ext cx="918412" cy="481144"/>
          </a:xfrm>
          <a:prstGeom prst="rect">
            <a:avLst/>
          </a:prstGeom>
        </p:spPr>
      </p:pic>
      <p:pic>
        <p:nvPicPr>
          <p:cNvPr id="8" name="Picture 7" descr="Logo, company name&#10;&#10;Description automatically generated">
            <a:extLst>
              <a:ext uri="{FF2B5EF4-FFF2-40B4-BE49-F238E27FC236}">
                <a16:creationId xmlns:a16="http://schemas.microsoft.com/office/drawing/2014/main" id="{8E65D22C-A7B3-4B4F-B889-C8BE8606E5E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6" name="8NEW">
            <a:hlinkClick r:id="" action="ppaction://media"/>
            <a:extLst>
              <a:ext uri="{FF2B5EF4-FFF2-40B4-BE49-F238E27FC236}">
                <a16:creationId xmlns:a16="http://schemas.microsoft.com/office/drawing/2014/main" id="{E17F03A7-1565-CC44-B221-33A1DA2ABA5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5343539"/>
            <a:ext cx="812800" cy="812800"/>
          </a:xfrm>
          <a:prstGeom prst="rect">
            <a:avLst/>
          </a:prstGeom>
        </p:spPr>
      </p:pic>
    </p:spTree>
    <p:extLst>
      <p:ext uri="{BB962C8B-B14F-4D97-AF65-F5344CB8AC3E}">
        <p14:creationId xmlns:p14="http://schemas.microsoft.com/office/powerpoint/2010/main" val="286569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36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D8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28051" y="354725"/>
            <a:ext cx="7296450"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4400" b="1" dirty="0">
                <a:solidFill>
                  <a:srgbClr val="00346D"/>
                </a:solidFill>
                <a:latin typeface="Helvetica" pitchFamily="2" charset="0"/>
                <a:ea typeface="+mn-lt"/>
                <a:cs typeface="+mn-lt"/>
              </a:rPr>
              <a:t>Three key characteristics of a thinking approach </a:t>
            </a:r>
            <a:br>
              <a:rPr lang="en" sz="4400" b="1" dirty="0">
                <a:solidFill>
                  <a:srgbClr val="00346D"/>
                </a:solidFill>
                <a:latin typeface="Helvetica" pitchFamily="2" charset="0"/>
                <a:ea typeface="+mn-lt"/>
                <a:cs typeface="+mn-lt"/>
              </a:rPr>
            </a:br>
            <a:r>
              <a:rPr lang="en" sz="4400" b="1" dirty="0">
                <a:solidFill>
                  <a:srgbClr val="00346D"/>
                </a:solidFill>
                <a:latin typeface="Helvetica" pitchFamily="2" charset="0"/>
                <a:ea typeface="+mn-lt"/>
                <a:cs typeface="+mn-lt"/>
              </a:rPr>
              <a:t>to teaching and learning</a:t>
            </a:r>
            <a:endParaRPr lang="en-US" sz="4400" b="1" dirty="0">
              <a:solidFill>
                <a:srgbClr val="00346D"/>
              </a:solidFill>
              <a:latin typeface="Helvetica" pitchFamily="2" charset="0"/>
            </a:endParaRPr>
          </a:p>
        </p:txBody>
      </p:sp>
      <p:sp>
        <p:nvSpPr>
          <p:cNvPr id="5" name="TextBox 4">
            <a:extLst>
              <a:ext uri="{FF2B5EF4-FFF2-40B4-BE49-F238E27FC236}">
                <a16:creationId xmlns:a16="http://schemas.microsoft.com/office/drawing/2014/main" id="{A69EE6A9-84E3-463C-AAE3-125EA92AD8DA}"/>
              </a:ext>
            </a:extLst>
          </p:cNvPr>
          <p:cNvSpPr txBox="1"/>
          <p:nvPr/>
        </p:nvSpPr>
        <p:spPr>
          <a:xfrm>
            <a:off x="461513" y="2495208"/>
            <a:ext cx="7560186" cy="19688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 sz="2800" b="1" dirty="0">
                <a:latin typeface="Helvetica" pitchFamily="2" charset="0"/>
                <a:ea typeface="+mn-lt"/>
                <a:cs typeface="+mn-lt"/>
              </a:rPr>
              <a:t>1.  Problematize the content</a:t>
            </a:r>
            <a:endParaRPr lang="en-US" sz="2800" b="1" dirty="0">
              <a:latin typeface="Helvetica" pitchFamily="2" charset="0"/>
              <a:cs typeface="Calibri"/>
            </a:endParaRPr>
          </a:p>
          <a:p>
            <a:pPr>
              <a:lnSpc>
                <a:spcPct val="150000"/>
              </a:lnSpc>
            </a:pPr>
            <a:r>
              <a:rPr lang="en" sz="2800" b="1" dirty="0">
                <a:latin typeface="Helvetica" pitchFamily="2" charset="0"/>
                <a:cs typeface="Calibri"/>
              </a:rPr>
              <a:t>2.  Invite thinking early and revisit often</a:t>
            </a:r>
            <a:endParaRPr lang="en" sz="2800" b="1" dirty="0">
              <a:latin typeface="Helvetica" pitchFamily="2" charset="0"/>
              <a:ea typeface="Verdana"/>
              <a:cs typeface="Calibri"/>
            </a:endParaRPr>
          </a:p>
          <a:p>
            <a:pPr>
              <a:lnSpc>
                <a:spcPct val="150000"/>
              </a:lnSpc>
            </a:pPr>
            <a:r>
              <a:rPr lang="en" sz="2800" b="1" dirty="0">
                <a:latin typeface="Helvetica" pitchFamily="2" charset="0"/>
                <a:ea typeface="Verdana"/>
                <a:cs typeface="Calibri"/>
              </a:rPr>
              <a:t>3.  Explicitly teach thinking tools</a:t>
            </a:r>
          </a:p>
        </p:txBody>
      </p:sp>
      <p:sp>
        <p:nvSpPr>
          <p:cNvPr id="6" name="TextBox 5">
            <a:extLst>
              <a:ext uri="{FF2B5EF4-FFF2-40B4-BE49-F238E27FC236}">
                <a16:creationId xmlns:a16="http://schemas.microsoft.com/office/drawing/2014/main" id="{7022D48D-6CC9-4B3F-874C-34CE6599B3A2}"/>
              </a:ext>
            </a:extLst>
          </p:cNvPr>
          <p:cNvSpPr txBox="1"/>
          <p:nvPr/>
        </p:nvSpPr>
        <p:spPr>
          <a:xfrm>
            <a:off x="750774" y="4780040"/>
            <a:ext cx="770947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 sz="1400" dirty="0">
                <a:latin typeface="Helvetica" pitchFamily="2" charset="0"/>
                <a:ea typeface="+mn-lt"/>
                <a:cs typeface="+mn-lt"/>
              </a:rPr>
              <a:t>For thousands of ideas and lessons examples, visit </a:t>
            </a:r>
            <a:r>
              <a:rPr lang="en" sz="1400" dirty="0">
                <a:solidFill>
                  <a:schemeClr val="tx2">
                    <a:lumMod val="10000"/>
                  </a:schemeClr>
                </a:solidFill>
                <a:latin typeface="Helvetica" pitchFamily="2" charset="0"/>
                <a:ea typeface="+mn-lt"/>
                <a:cs typeface="+mn-lt"/>
                <a:hlinkClick r:id="rId4">
                  <a:extLst>
                    <a:ext uri="{A12FA001-AC4F-418D-AE19-62706E023703}">
                      <ahyp:hlinkClr xmlns:ahyp="http://schemas.microsoft.com/office/drawing/2018/hyperlinkcolor" val="tx"/>
                    </a:ext>
                  </a:extLst>
                </a:hlinkClick>
              </a:rPr>
              <a:t>www.tc2.ca</a:t>
            </a:r>
            <a:endParaRPr lang="en-US" sz="1400" dirty="0">
              <a:solidFill>
                <a:schemeClr val="tx2">
                  <a:lumMod val="10000"/>
                </a:schemeClr>
              </a:solidFill>
              <a:latin typeface="Helvetica" pitchFamily="2" charset="0"/>
              <a:ea typeface="+mn-lt"/>
              <a:cs typeface="+mn-lt"/>
            </a:endParaRPr>
          </a:p>
          <a:p>
            <a:pPr marL="425450" indent="-285750">
              <a:buFont typeface="Arial,Sans-Serif"/>
              <a:buChar char="•"/>
            </a:pPr>
            <a:r>
              <a:rPr lang="en" sz="1400" dirty="0">
                <a:latin typeface="Helvetica" pitchFamily="2" charset="0"/>
                <a:ea typeface="+mn-lt"/>
                <a:cs typeface="+mn-lt"/>
              </a:rPr>
              <a:t>Check if your district is a </a:t>
            </a:r>
            <a:r>
              <a:rPr lang="en-CA" sz="1400" dirty="0">
                <a:latin typeface="Helvetica" pitchFamily="2" charset="0"/>
                <a:ea typeface="+mn-lt"/>
                <a:cs typeface="+mn-lt"/>
              </a:rPr>
              <a:t>P</a:t>
            </a:r>
            <a:r>
              <a:rPr lang="en" sz="1400" dirty="0" err="1">
                <a:latin typeface="Helvetica" pitchFamily="2" charset="0"/>
                <a:ea typeface="+mn-lt"/>
                <a:cs typeface="+mn-lt"/>
              </a:rPr>
              <a:t>artner</a:t>
            </a:r>
            <a:endParaRPr lang="en-CA" sz="1400" dirty="0">
              <a:latin typeface="Helvetica" pitchFamily="2" charset="0"/>
              <a:ea typeface="+mn-lt"/>
              <a:cs typeface="+mn-lt"/>
            </a:endParaRPr>
          </a:p>
          <a:p>
            <a:pPr marL="425450" indent="-285750">
              <a:buFont typeface="Arial,Sans-Serif"/>
              <a:buChar char="•"/>
            </a:pPr>
            <a:r>
              <a:rPr lang="en" sz="1400" dirty="0">
                <a:latin typeface="Helvetica" pitchFamily="2" charset="0"/>
                <a:ea typeface="+mn-lt"/>
                <a:cs typeface="+mn-lt"/>
              </a:rPr>
              <a:t>Become a partner or individual member</a:t>
            </a:r>
            <a:endParaRPr lang="en-CA" sz="1400" dirty="0">
              <a:latin typeface="Helvetica" pitchFamily="2" charset="0"/>
              <a:ea typeface="+mn-lt"/>
              <a:cs typeface="+mn-lt"/>
            </a:endParaRPr>
          </a:p>
          <a:p>
            <a:pPr marL="425450" indent="-285750">
              <a:buFont typeface="Arial,Sans-Serif"/>
              <a:buChar char="•"/>
            </a:pPr>
            <a:r>
              <a:rPr lang="en-CA" sz="1400" dirty="0">
                <a:latin typeface="Helvetica" pitchFamily="2" charset="0"/>
                <a:ea typeface="+mn-lt"/>
                <a:cs typeface="+mn-lt"/>
              </a:rPr>
              <a:t>Explore “Critical Challenges” and “Tools for Thought” for ideas and lesson examples</a:t>
            </a:r>
            <a:endParaRPr lang="en" sz="1400" dirty="0">
              <a:latin typeface="Helvetica" pitchFamily="2" charset="0"/>
              <a:ea typeface="Verdana"/>
            </a:endParaRPr>
          </a:p>
        </p:txBody>
      </p:sp>
      <p:pic>
        <p:nvPicPr>
          <p:cNvPr id="16" name="Picture 16" descr="A picture containing businesscard&#10;&#10;Description automatically generated">
            <a:extLst>
              <a:ext uri="{FF2B5EF4-FFF2-40B4-BE49-F238E27FC236}">
                <a16:creationId xmlns:a16="http://schemas.microsoft.com/office/drawing/2014/main" id="{8FEE40A2-6A6E-4D4F-A1C5-C55C6BB9D424}"/>
              </a:ext>
            </a:extLst>
          </p:cNvPr>
          <p:cNvPicPr>
            <a:picLocks noChangeAspect="1"/>
          </p:cNvPicPr>
          <p:nvPr/>
        </p:nvPicPr>
        <p:blipFill>
          <a:blip r:embed="rId5"/>
          <a:stretch>
            <a:fillRect/>
          </a:stretch>
        </p:blipFill>
        <p:spPr>
          <a:xfrm>
            <a:off x="7724501" y="1005136"/>
            <a:ext cx="4235777" cy="4095946"/>
          </a:xfrm>
          <a:prstGeom prst="rect">
            <a:avLst/>
          </a:prstGeom>
        </p:spPr>
      </p:pic>
      <p:sp>
        <p:nvSpPr>
          <p:cNvPr id="17" name="TextBox 16">
            <a:extLst>
              <a:ext uri="{FF2B5EF4-FFF2-40B4-BE49-F238E27FC236}">
                <a16:creationId xmlns:a16="http://schemas.microsoft.com/office/drawing/2014/main" id="{B738483C-7522-0040-AA55-29CB06470E1E}"/>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pitchFamily="2" charset="0"/>
                <a:ea typeface="Verdana"/>
                <a:cs typeface="Calibri"/>
              </a:rPr>
              <a:t>CHARACTERISTICS OF A THINKING APPROACH</a:t>
            </a:r>
            <a:endParaRPr lang="en-US" sz="800" b="1" kern="800" spc="70" dirty="0">
              <a:latin typeface="Helvetica" pitchFamily="2" charset="0"/>
              <a:ea typeface="+mn-lt"/>
              <a:cs typeface="+mn-lt"/>
            </a:endParaRPr>
          </a:p>
        </p:txBody>
      </p:sp>
      <p:pic>
        <p:nvPicPr>
          <p:cNvPr id="2" name="Picture 14" descr="A picture containing text, sign&#10;&#10;Description automatically generated">
            <a:extLst>
              <a:ext uri="{FF2B5EF4-FFF2-40B4-BE49-F238E27FC236}">
                <a16:creationId xmlns:a16="http://schemas.microsoft.com/office/drawing/2014/main" id="{91BA63C6-55E3-4E65-906B-1CB940493C8F}"/>
              </a:ext>
            </a:extLst>
          </p:cNvPr>
          <p:cNvPicPr>
            <a:picLocks noChangeAspect="1"/>
          </p:cNvPicPr>
          <p:nvPr/>
        </p:nvPicPr>
        <p:blipFill>
          <a:blip r:embed="rId6"/>
          <a:stretch>
            <a:fillRect/>
          </a:stretch>
        </p:blipFill>
        <p:spPr>
          <a:xfrm>
            <a:off x="9887952" y="6253974"/>
            <a:ext cx="918412" cy="481144"/>
          </a:xfrm>
          <a:prstGeom prst="rect">
            <a:avLst/>
          </a:prstGeom>
        </p:spPr>
      </p:pic>
      <p:pic>
        <p:nvPicPr>
          <p:cNvPr id="10" name="Picture 9" descr="Logo, company name&#10;&#10;Description automatically generated">
            <a:extLst>
              <a:ext uri="{FF2B5EF4-FFF2-40B4-BE49-F238E27FC236}">
                <a16:creationId xmlns:a16="http://schemas.microsoft.com/office/drawing/2014/main" id="{DA21D956-BF6E-470C-9131-4A9AD3EF10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4" name="7 - three key characteristics">
            <a:hlinkClick r:id="" action="ppaction://media"/>
            <a:extLst>
              <a:ext uri="{FF2B5EF4-FFF2-40B4-BE49-F238E27FC236}">
                <a16:creationId xmlns:a16="http://schemas.microsoft.com/office/drawing/2014/main" id="{415C965A-2F84-4645-8A02-A69470DDB84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0" y="5295206"/>
            <a:ext cx="812800" cy="812800"/>
          </a:xfrm>
          <a:prstGeom prst="rect">
            <a:avLst/>
          </a:prstGeom>
        </p:spPr>
      </p:pic>
    </p:spTree>
    <p:extLst>
      <p:ext uri="{BB962C8B-B14F-4D97-AF65-F5344CB8AC3E}">
        <p14:creationId xmlns:p14="http://schemas.microsoft.com/office/powerpoint/2010/main" val="406270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055" y="0"/>
            <a:ext cx="12186945" cy="6109793"/>
          </a:xfrm>
          <a:prstGeom prst="rect">
            <a:avLst/>
          </a:prstGeom>
          <a:solidFill>
            <a:srgbClr val="D8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B738483C-7522-0040-AA55-29CB06470E1E}"/>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pitchFamily="2" charset="0"/>
                <a:ea typeface="Verdana"/>
                <a:cs typeface="Calibri"/>
              </a:rPr>
              <a:t>CHARACTERISTICS OF A THINKING APPROACH</a:t>
            </a:r>
            <a:endParaRPr lang="en-US" sz="800" b="1" kern="800" spc="70" dirty="0">
              <a:latin typeface="Helvetica" pitchFamily="2" charset="0"/>
              <a:ea typeface="+mn-lt"/>
              <a:cs typeface="+mn-lt"/>
            </a:endParaRPr>
          </a:p>
        </p:txBody>
      </p:sp>
      <p:pic>
        <p:nvPicPr>
          <p:cNvPr id="2" name="Picture 14" descr="A picture containing text, sign&#10;&#10;Description automatically generated">
            <a:extLst>
              <a:ext uri="{FF2B5EF4-FFF2-40B4-BE49-F238E27FC236}">
                <a16:creationId xmlns:a16="http://schemas.microsoft.com/office/drawing/2014/main" id="{91BA63C6-55E3-4E65-906B-1CB940493C8F}"/>
              </a:ext>
            </a:extLst>
          </p:cNvPr>
          <p:cNvPicPr>
            <a:picLocks noChangeAspect="1"/>
          </p:cNvPicPr>
          <p:nvPr/>
        </p:nvPicPr>
        <p:blipFill>
          <a:blip r:embed="rId5"/>
          <a:stretch>
            <a:fillRect/>
          </a:stretch>
        </p:blipFill>
        <p:spPr>
          <a:xfrm>
            <a:off x="9887952" y="6253974"/>
            <a:ext cx="918412" cy="481144"/>
          </a:xfrm>
          <a:prstGeom prst="rect">
            <a:avLst/>
          </a:prstGeom>
        </p:spPr>
      </p:pic>
      <p:grpSp>
        <p:nvGrpSpPr>
          <p:cNvPr id="27" name="Group 26">
            <a:extLst>
              <a:ext uri="{FF2B5EF4-FFF2-40B4-BE49-F238E27FC236}">
                <a16:creationId xmlns:a16="http://schemas.microsoft.com/office/drawing/2014/main" id="{6F3B4FBE-EF80-41E8-8D74-8825451793D2}"/>
              </a:ext>
            </a:extLst>
          </p:cNvPr>
          <p:cNvGrpSpPr/>
          <p:nvPr/>
        </p:nvGrpSpPr>
        <p:grpSpPr>
          <a:xfrm>
            <a:off x="1767113" y="135465"/>
            <a:ext cx="8657774" cy="5838862"/>
            <a:chOff x="1992325" y="135465"/>
            <a:chExt cx="8657774" cy="5838862"/>
          </a:xfrm>
        </p:grpSpPr>
        <p:sp>
          <p:nvSpPr>
            <p:cNvPr id="9" name="Oval 8">
              <a:extLst>
                <a:ext uri="{FF2B5EF4-FFF2-40B4-BE49-F238E27FC236}">
                  <a16:creationId xmlns:a16="http://schemas.microsoft.com/office/drawing/2014/main" id="{763DC8E2-636A-4A66-BA6F-0F796E30D042}"/>
                </a:ext>
              </a:extLst>
            </p:cNvPr>
            <p:cNvSpPr/>
            <p:nvPr/>
          </p:nvSpPr>
          <p:spPr>
            <a:xfrm>
              <a:off x="3762909" y="456252"/>
              <a:ext cx="5197288" cy="5197288"/>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Rectangle: Rounded Corners 3">
              <a:extLst>
                <a:ext uri="{FF2B5EF4-FFF2-40B4-BE49-F238E27FC236}">
                  <a16:creationId xmlns:a16="http://schemas.microsoft.com/office/drawing/2014/main" id="{371166D5-6DCC-41A7-A74E-4D4E855262B5}"/>
                </a:ext>
              </a:extLst>
            </p:cNvPr>
            <p:cNvSpPr/>
            <p:nvPr/>
          </p:nvSpPr>
          <p:spPr>
            <a:xfrm>
              <a:off x="4934283" y="135465"/>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Pose the question</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at the beginning</a:t>
              </a:r>
            </a:p>
          </p:txBody>
        </p:sp>
        <p:sp>
          <p:nvSpPr>
            <p:cNvPr id="14" name="Rectangle: Rounded Corners 13">
              <a:extLst>
                <a:ext uri="{FF2B5EF4-FFF2-40B4-BE49-F238E27FC236}">
                  <a16:creationId xmlns:a16="http://schemas.microsoft.com/office/drawing/2014/main" id="{9C39FAC4-BE20-44F2-A6F5-AE6725174D95}"/>
                </a:ext>
              </a:extLst>
            </p:cNvPr>
            <p:cNvSpPr/>
            <p:nvPr/>
          </p:nvSpPr>
          <p:spPr>
            <a:xfrm>
              <a:off x="4934283" y="4547121"/>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Invite students to revisit</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their initial responses.</a:t>
              </a:r>
            </a:p>
            <a:p>
              <a:pPr algn="ctr"/>
              <a:endParaRPr lang="en-CA" sz="1400" dirty="0">
                <a:solidFill>
                  <a:schemeClr val="bg1"/>
                </a:solidFill>
                <a:latin typeface="Helvetica" panose="020B0604020202020204" pitchFamily="34" charset="0"/>
                <a:cs typeface="Helvetica" panose="020B0604020202020204" pitchFamily="34" charset="0"/>
              </a:endParaRPr>
            </a:p>
            <a:p>
              <a:pPr algn="ctr"/>
              <a:r>
                <a:rPr lang="en-CA" sz="1400" dirty="0">
                  <a:solidFill>
                    <a:schemeClr val="bg1"/>
                  </a:solidFill>
                  <a:latin typeface="Helvetica" panose="020B0604020202020204" pitchFamily="34" charset="0"/>
                  <a:cs typeface="Helvetica" panose="020B0604020202020204" pitchFamily="34" charset="0"/>
                </a:rPr>
                <a:t>What do they think now?</a:t>
              </a:r>
            </a:p>
          </p:txBody>
        </p:sp>
        <p:sp>
          <p:nvSpPr>
            <p:cNvPr id="11" name="Rectangle: Rounded Corners 10">
              <a:extLst>
                <a:ext uri="{FF2B5EF4-FFF2-40B4-BE49-F238E27FC236}">
                  <a16:creationId xmlns:a16="http://schemas.microsoft.com/office/drawing/2014/main" id="{28D05379-4109-4971-9073-B69837034CCC}"/>
                </a:ext>
              </a:extLst>
            </p:cNvPr>
            <p:cNvSpPr/>
            <p:nvPr/>
          </p:nvSpPr>
          <p:spPr>
            <a:xfrm>
              <a:off x="7876241" y="1402430"/>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Invite students to jot down</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or share initial thinking</a:t>
              </a:r>
            </a:p>
          </p:txBody>
        </p:sp>
        <p:sp>
          <p:nvSpPr>
            <p:cNvPr id="12" name="Rectangle: Rounded Corners 11">
              <a:extLst>
                <a:ext uri="{FF2B5EF4-FFF2-40B4-BE49-F238E27FC236}">
                  <a16:creationId xmlns:a16="http://schemas.microsoft.com/office/drawing/2014/main" id="{F26F70C7-0394-443E-9C82-97DAA9BC852A}"/>
                </a:ext>
              </a:extLst>
            </p:cNvPr>
            <p:cNvSpPr/>
            <p:nvPr/>
          </p:nvSpPr>
          <p:spPr>
            <a:xfrm>
              <a:off x="7876241" y="3180272"/>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Engage students</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in some learning</a:t>
              </a:r>
            </a:p>
          </p:txBody>
        </p:sp>
        <p:sp>
          <p:nvSpPr>
            <p:cNvPr id="20" name="Rectangle: Rounded Corners 19">
              <a:extLst>
                <a:ext uri="{FF2B5EF4-FFF2-40B4-BE49-F238E27FC236}">
                  <a16:creationId xmlns:a16="http://schemas.microsoft.com/office/drawing/2014/main" id="{817E6F04-FD8C-4BA3-9C96-8FF7645F031D}"/>
                </a:ext>
              </a:extLst>
            </p:cNvPr>
            <p:cNvSpPr/>
            <p:nvPr/>
          </p:nvSpPr>
          <p:spPr>
            <a:xfrm>
              <a:off x="1992325" y="3180272"/>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Engage students </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in some learning</a:t>
              </a:r>
            </a:p>
          </p:txBody>
        </p:sp>
        <p:sp>
          <p:nvSpPr>
            <p:cNvPr id="21" name="Rectangle: Rounded Corners 20">
              <a:extLst>
                <a:ext uri="{FF2B5EF4-FFF2-40B4-BE49-F238E27FC236}">
                  <a16:creationId xmlns:a16="http://schemas.microsoft.com/office/drawing/2014/main" id="{F517C1B3-C00A-4AD9-879B-535A2BCCD343}"/>
                </a:ext>
              </a:extLst>
            </p:cNvPr>
            <p:cNvSpPr/>
            <p:nvPr/>
          </p:nvSpPr>
          <p:spPr>
            <a:xfrm>
              <a:off x="1992325" y="1402430"/>
              <a:ext cx="2773858" cy="1427206"/>
            </a:xfrm>
            <a:prstGeom prst="round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a:solidFill>
                    <a:schemeClr val="bg1"/>
                  </a:solidFill>
                  <a:latin typeface="Helvetica" panose="020B0604020202020204" pitchFamily="34" charset="0"/>
                  <a:cs typeface="Helvetica" panose="020B0604020202020204" pitchFamily="34" charset="0"/>
                </a:rPr>
                <a:t>Invite students to revisit</a:t>
              </a:r>
              <a:br>
                <a:rPr lang="en-CA" sz="1400" dirty="0">
                  <a:solidFill>
                    <a:schemeClr val="bg1"/>
                  </a:solidFill>
                  <a:latin typeface="Helvetica" panose="020B0604020202020204" pitchFamily="34" charset="0"/>
                  <a:cs typeface="Helvetica" panose="020B0604020202020204" pitchFamily="34" charset="0"/>
                </a:rPr>
              </a:br>
              <a:r>
                <a:rPr lang="en-CA" sz="1400" dirty="0">
                  <a:solidFill>
                    <a:schemeClr val="bg1"/>
                  </a:solidFill>
                  <a:latin typeface="Helvetica" panose="020B0604020202020204" pitchFamily="34" charset="0"/>
                  <a:cs typeface="Helvetica" panose="020B0604020202020204" pitchFamily="34" charset="0"/>
                </a:rPr>
                <a:t>their initial responses.</a:t>
              </a:r>
            </a:p>
            <a:p>
              <a:pPr algn="ctr"/>
              <a:endParaRPr lang="en-CA" sz="1400" dirty="0">
                <a:solidFill>
                  <a:schemeClr val="bg1"/>
                </a:solidFill>
                <a:latin typeface="Helvetica" panose="020B0604020202020204" pitchFamily="34" charset="0"/>
                <a:cs typeface="Helvetica" panose="020B0604020202020204" pitchFamily="34" charset="0"/>
              </a:endParaRPr>
            </a:p>
            <a:p>
              <a:pPr algn="ctr"/>
              <a:r>
                <a:rPr lang="en-CA" sz="1400" dirty="0">
                  <a:solidFill>
                    <a:schemeClr val="bg1"/>
                  </a:solidFill>
                  <a:latin typeface="Helvetica" panose="020B0604020202020204" pitchFamily="34" charset="0"/>
                  <a:cs typeface="Helvetica" panose="020B0604020202020204" pitchFamily="34" charset="0"/>
                </a:rPr>
                <a:t>What do they think now?</a:t>
              </a:r>
            </a:p>
          </p:txBody>
        </p:sp>
      </p:grpSp>
      <p:pic>
        <p:nvPicPr>
          <p:cNvPr id="16" name="Picture 15" descr="Logo, company name&#10;&#10;Description automatically generated">
            <a:extLst>
              <a:ext uri="{FF2B5EF4-FFF2-40B4-BE49-F238E27FC236}">
                <a16:creationId xmlns:a16="http://schemas.microsoft.com/office/drawing/2014/main" id="{B9613D9F-AC4B-453A-8C26-EB5C1E3016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5" name="10NEW">
            <a:hlinkClick r:id="" action="ppaction://media"/>
            <a:extLst>
              <a:ext uri="{FF2B5EF4-FFF2-40B4-BE49-F238E27FC236}">
                <a16:creationId xmlns:a16="http://schemas.microsoft.com/office/drawing/2014/main" id="{8DAA53F0-DE69-BC4A-9E94-C8845683342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5395761"/>
            <a:ext cx="812800" cy="812800"/>
          </a:xfrm>
          <a:prstGeom prst="rect">
            <a:avLst/>
          </a:prstGeom>
        </p:spPr>
      </p:pic>
    </p:spTree>
    <p:extLst>
      <p:ext uri="{BB962C8B-B14F-4D97-AF65-F5344CB8AC3E}">
        <p14:creationId xmlns:p14="http://schemas.microsoft.com/office/powerpoint/2010/main" val="1115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5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FFC000"/>
                </a:solidFill>
                <a:latin typeface="Helvetica"/>
                <a:ea typeface="Verdana"/>
                <a:cs typeface="+mn-lt"/>
              </a:rPr>
              <a:t>Introducing a new free resource</a:t>
            </a:r>
            <a:endParaRPr lang="en" sz="3600" dirty="0">
              <a:solidFill>
                <a:srgbClr val="FFC000"/>
              </a:solidFill>
              <a:latin typeface="Helvetica"/>
              <a:ea typeface="+mn-lt"/>
              <a:cs typeface="+mn-lt"/>
            </a:endParaRP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INTRODUCING A NEW FREE RESOURCE</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5"/>
          <a:stretch>
            <a:fillRect/>
          </a:stretch>
        </p:blipFill>
        <p:spPr>
          <a:xfrm>
            <a:off x="9887952" y="6253974"/>
            <a:ext cx="918412" cy="481144"/>
          </a:xfrm>
          <a:prstGeom prst="rect">
            <a:avLst/>
          </a:prstGeom>
        </p:spPr>
      </p:pic>
      <p:sp>
        <p:nvSpPr>
          <p:cNvPr id="7" name="TextBox 6">
            <a:extLst>
              <a:ext uri="{FF2B5EF4-FFF2-40B4-BE49-F238E27FC236}">
                <a16:creationId xmlns:a16="http://schemas.microsoft.com/office/drawing/2014/main" id="{CC3C67B8-7AD8-42BB-A12C-C703DEC74917}"/>
              </a:ext>
            </a:extLst>
          </p:cNvPr>
          <p:cNvSpPr txBox="1"/>
          <p:nvPr/>
        </p:nvSpPr>
        <p:spPr>
          <a:xfrm>
            <a:off x="4343812" y="1976787"/>
            <a:ext cx="1922929" cy="646331"/>
          </a:xfrm>
          <a:prstGeom prst="rect">
            <a:avLst/>
          </a:prstGeom>
          <a:noFill/>
        </p:spPr>
        <p:txBody>
          <a:bodyPr wrap="square" rtlCol="0">
            <a:spAutoFit/>
          </a:bodyPr>
          <a:lstStyle/>
          <a:p>
            <a:r>
              <a:rPr lang="en-CA" sz="3600" b="1" dirty="0">
                <a:solidFill>
                  <a:schemeClr val="bg1"/>
                </a:solidFill>
                <a:latin typeface="Helvetica" panose="020B0604020202020204" pitchFamily="34" charset="0"/>
                <a:cs typeface="Helvetica" panose="020B0604020202020204" pitchFamily="34" charset="0"/>
              </a:rPr>
              <a:t>Grades:</a:t>
            </a:r>
          </a:p>
        </p:txBody>
      </p:sp>
      <p:sp>
        <p:nvSpPr>
          <p:cNvPr id="11" name="TextBox 10">
            <a:extLst>
              <a:ext uri="{FF2B5EF4-FFF2-40B4-BE49-F238E27FC236}">
                <a16:creationId xmlns:a16="http://schemas.microsoft.com/office/drawing/2014/main" id="{A5E04C9B-1550-4A42-9282-07EEF161BC16}"/>
              </a:ext>
            </a:extLst>
          </p:cNvPr>
          <p:cNvSpPr txBox="1"/>
          <p:nvPr/>
        </p:nvSpPr>
        <p:spPr>
          <a:xfrm>
            <a:off x="7010985" y="1976787"/>
            <a:ext cx="3795379" cy="646331"/>
          </a:xfrm>
          <a:prstGeom prst="rect">
            <a:avLst/>
          </a:prstGeom>
          <a:noFill/>
        </p:spPr>
        <p:txBody>
          <a:bodyPr wrap="square" rtlCol="0">
            <a:spAutoFit/>
          </a:bodyPr>
          <a:lstStyle/>
          <a:p>
            <a:r>
              <a:rPr lang="en-CA" sz="3600" b="1" dirty="0">
                <a:solidFill>
                  <a:schemeClr val="bg1"/>
                </a:solidFill>
                <a:latin typeface="Helvetica" panose="020B0604020202020204" pitchFamily="34" charset="0"/>
                <a:cs typeface="Helvetica" panose="020B0604020202020204" pitchFamily="34" charset="0"/>
              </a:rPr>
              <a:t>Lesson Title:</a:t>
            </a:r>
          </a:p>
        </p:txBody>
      </p:sp>
      <p:sp>
        <p:nvSpPr>
          <p:cNvPr id="14" name="TextBox 13">
            <a:extLst>
              <a:ext uri="{FF2B5EF4-FFF2-40B4-BE49-F238E27FC236}">
                <a16:creationId xmlns:a16="http://schemas.microsoft.com/office/drawing/2014/main" id="{1FCEBABD-784A-497E-80CA-949C3BA650C4}"/>
              </a:ext>
            </a:extLst>
          </p:cNvPr>
          <p:cNvSpPr txBox="1"/>
          <p:nvPr/>
        </p:nvSpPr>
        <p:spPr>
          <a:xfrm>
            <a:off x="4418472" y="2692243"/>
            <a:ext cx="1922929" cy="1323439"/>
          </a:xfrm>
          <a:prstGeom prst="rect">
            <a:avLst/>
          </a:prstGeom>
          <a:noFill/>
        </p:spPr>
        <p:txBody>
          <a:bodyPr wrap="square" rtlCol="0">
            <a:spAutoFit/>
          </a:bodyPr>
          <a:lstStyle/>
          <a:p>
            <a:r>
              <a:rPr lang="en-CA" sz="8000" dirty="0">
                <a:solidFill>
                  <a:srgbClr val="FFC000"/>
                </a:solidFill>
                <a:latin typeface="Helvetica" panose="020B0604020202020204" pitchFamily="34" charset="0"/>
                <a:cs typeface="Helvetica" panose="020B0604020202020204" pitchFamily="34" charset="0"/>
              </a:rPr>
              <a:t>K-3</a:t>
            </a:r>
          </a:p>
        </p:txBody>
      </p:sp>
      <p:sp>
        <p:nvSpPr>
          <p:cNvPr id="16" name="TextBox 15">
            <a:extLst>
              <a:ext uri="{FF2B5EF4-FFF2-40B4-BE49-F238E27FC236}">
                <a16:creationId xmlns:a16="http://schemas.microsoft.com/office/drawing/2014/main" id="{E314388A-8502-4947-8CCB-D34EC5BB4854}"/>
              </a:ext>
            </a:extLst>
          </p:cNvPr>
          <p:cNvSpPr txBox="1"/>
          <p:nvPr/>
        </p:nvSpPr>
        <p:spPr>
          <a:xfrm>
            <a:off x="4402198" y="4065687"/>
            <a:ext cx="1922929" cy="1323439"/>
          </a:xfrm>
          <a:prstGeom prst="rect">
            <a:avLst/>
          </a:prstGeom>
          <a:noFill/>
        </p:spPr>
        <p:txBody>
          <a:bodyPr wrap="square" rtlCol="0">
            <a:spAutoFit/>
          </a:bodyPr>
          <a:lstStyle/>
          <a:p>
            <a:r>
              <a:rPr lang="en-CA" sz="8000" dirty="0">
                <a:solidFill>
                  <a:srgbClr val="FFC000"/>
                </a:solidFill>
                <a:latin typeface="Helvetica" panose="020B0604020202020204" pitchFamily="34" charset="0"/>
                <a:cs typeface="Helvetica" panose="020B0604020202020204" pitchFamily="34" charset="0"/>
              </a:rPr>
              <a:t>4-8</a:t>
            </a:r>
          </a:p>
        </p:txBody>
      </p:sp>
      <p:sp>
        <p:nvSpPr>
          <p:cNvPr id="17" name="TextBox 16">
            <a:extLst>
              <a:ext uri="{FF2B5EF4-FFF2-40B4-BE49-F238E27FC236}">
                <a16:creationId xmlns:a16="http://schemas.microsoft.com/office/drawing/2014/main" id="{2A8B55B3-26F5-490D-88D7-30EFA5F03345}"/>
              </a:ext>
            </a:extLst>
          </p:cNvPr>
          <p:cNvSpPr txBox="1"/>
          <p:nvPr/>
        </p:nvSpPr>
        <p:spPr>
          <a:xfrm>
            <a:off x="6967991" y="2878611"/>
            <a:ext cx="349685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1600" dirty="0">
                <a:solidFill>
                  <a:schemeClr val="bg1"/>
                </a:solidFill>
                <a:latin typeface="Helvetica"/>
                <a:ea typeface="+mn-lt"/>
                <a:cs typeface="+mn-lt"/>
              </a:rPr>
              <a:t>What is the valuable lesson?</a:t>
            </a:r>
          </a:p>
          <a:p>
            <a:r>
              <a:rPr lang="en-CA" sz="1600" dirty="0">
                <a:solidFill>
                  <a:schemeClr val="bg1"/>
                </a:solidFill>
                <a:latin typeface="Helvetica"/>
                <a:ea typeface="+mn-lt"/>
                <a:cs typeface="+mn-lt"/>
              </a:rPr>
              <a:t>How would they see it?</a:t>
            </a:r>
          </a:p>
          <a:p>
            <a:r>
              <a:rPr lang="en-CA" sz="1600" dirty="0">
                <a:solidFill>
                  <a:schemeClr val="bg1"/>
                </a:solidFill>
                <a:latin typeface="Helvetica"/>
                <a:ea typeface="+mn-lt"/>
                <a:cs typeface="+mn-lt"/>
              </a:rPr>
              <a:t>How do we respect our differences?</a:t>
            </a:r>
          </a:p>
          <a:p>
            <a:r>
              <a:rPr lang="en-CA" sz="1600" dirty="0">
                <a:solidFill>
                  <a:schemeClr val="bg1"/>
                </a:solidFill>
                <a:latin typeface="Helvetica"/>
                <a:ea typeface="+mn-lt"/>
                <a:cs typeface="+mn-lt"/>
              </a:rPr>
              <a:t>What does it mean to be kind?</a:t>
            </a:r>
            <a:endParaRPr lang="en" sz="1600" dirty="0">
              <a:solidFill>
                <a:schemeClr val="bg1"/>
              </a:solidFill>
              <a:latin typeface="Helvetica" pitchFamily="2" charset="0"/>
              <a:cs typeface="Calibri"/>
            </a:endParaRPr>
          </a:p>
        </p:txBody>
      </p:sp>
      <p:sp>
        <p:nvSpPr>
          <p:cNvPr id="18" name="TextBox 17">
            <a:extLst>
              <a:ext uri="{FF2B5EF4-FFF2-40B4-BE49-F238E27FC236}">
                <a16:creationId xmlns:a16="http://schemas.microsoft.com/office/drawing/2014/main" id="{48D13C03-D4B3-43FE-9D09-A4C6328A157B}"/>
              </a:ext>
            </a:extLst>
          </p:cNvPr>
          <p:cNvSpPr txBox="1"/>
          <p:nvPr/>
        </p:nvSpPr>
        <p:spPr>
          <a:xfrm>
            <a:off x="6967991" y="4188798"/>
            <a:ext cx="3795379"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1600" dirty="0">
                <a:solidFill>
                  <a:schemeClr val="bg1"/>
                </a:solidFill>
                <a:latin typeface="Helvetica"/>
                <a:ea typeface="+mn-lt"/>
                <a:cs typeface="+mn-lt"/>
              </a:rPr>
              <a:t>What voices need to be heard?</a:t>
            </a:r>
          </a:p>
          <a:p>
            <a:r>
              <a:rPr lang="en-CA" sz="1600" dirty="0">
                <a:solidFill>
                  <a:schemeClr val="bg1"/>
                </a:solidFill>
                <a:latin typeface="Helvetica"/>
                <a:ea typeface="+mn-lt"/>
                <a:cs typeface="+mn-lt"/>
              </a:rPr>
              <a:t>How can we respond to emotions?</a:t>
            </a:r>
          </a:p>
          <a:p>
            <a:r>
              <a:rPr lang="en-CA" sz="1600" dirty="0">
                <a:solidFill>
                  <a:schemeClr val="bg1"/>
                </a:solidFill>
                <a:latin typeface="Helvetica"/>
                <a:ea typeface="+mn-lt"/>
                <a:cs typeface="+mn-lt"/>
              </a:rPr>
              <a:t>What does the story really say?</a:t>
            </a:r>
          </a:p>
          <a:p>
            <a:r>
              <a:rPr lang="en-CA" sz="1600" dirty="0">
                <a:solidFill>
                  <a:schemeClr val="bg1"/>
                </a:solidFill>
                <a:latin typeface="Helvetica"/>
                <a:ea typeface="+mn-lt"/>
                <a:cs typeface="+mn-lt"/>
              </a:rPr>
              <a:t>What does it take to make a difference?</a:t>
            </a:r>
            <a:endParaRPr lang="en" sz="1600" dirty="0">
              <a:solidFill>
                <a:schemeClr val="bg1"/>
              </a:solidFill>
              <a:latin typeface="Helvetica" pitchFamily="2" charset="0"/>
              <a:cs typeface="Calibri"/>
            </a:endParaRPr>
          </a:p>
        </p:txBody>
      </p:sp>
      <p:cxnSp>
        <p:nvCxnSpPr>
          <p:cNvPr id="10" name="Straight Connector 9">
            <a:extLst>
              <a:ext uri="{FF2B5EF4-FFF2-40B4-BE49-F238E27FC236}">
                <a16:creationId xmlns:a16="http://schemas.microsoft.com/office/drawing/2014/main" id="{5290C2C7-DBE5-4177-903C-1BFAC79C7CEB}"/>
              </a:ext>
            </a:extLst>
          </p:cNvPr>
          <p:cNvCxnSpPr/>
          <p:nvPr/>
        </p:nvCxnSpPr>
        <p:spPr>
          <a:xfrm>
            <a:off x="4402198" y="2696135"/>
            <a:ext cx="687050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843CCE2-5478-443B-ABE0-62B93B0A613D}"/>
              </a:ext>
            </a:extLst>
          </p:cNvPr>
          <p:cNvCxnSpPr/>
          <p:nvPr/>
        </p:nvCxnSpPr>
        <p:spPr>
          <a:xfrm>
            <a:off x="4402198" y="4075536"/>
            <a:ext cx="687050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company name&#10;&#10;Description automatically generated">
            <a:extLst>
              <a:ext uri="{FF2B5EF4-FFF2-40B4-BE49-F238E27FC236}">
                <a16:creationId xmlns:a16="http://schemas.microsoft.com/office/drawing/2014/main" id="{286F9B53-F7DE-4AA2-91F0-9BA6F45049A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6529" y="1381134"/>
            <a:ext cx="3433107" cy="4442844"/>
          </a:xfrm>
          <a:prstGeom prst="rect">
            <a:avLst/>
          </a:prstGeom>
          <a:effectLst>
            <a:outerShdw blurRad="50800" dist="38100" dir="2700000" algn="tl" rotWithShape="0">
              <a:prstClr val="black">
                <a:alpha val="40000"/>
              </a:prstClr>
            </a:outerShdw>
          </a:effectLst>
        </p:spPr>
      </p:pic>
      <p:pic>
        <p:nvPicPr>
          <p:cNvPr id="20" name="Picture 19" descr="Logo, company name&#10;&#10;Description automatically generated">
            <a:extLst>
              <a:ext uri="{FF2B5EF4-FFF2-40B4-BE49-F238E27FC236}">
                <a16:creationId xmlns:a16="http://schemas.microsoft.com/office/drawing/2014/main" id="{A600CCD1-53C6-4F8A-A464-6E698E2AFF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4" name="10 - introduce a new free resource">
            <a:hlinkClick r:id="" action="ppaction://media"/>
            <a:extLst>
              <a:ext uri="{FF2B5EF4-FFF2-40B4-BE49-F238E27FC236}">
                <a16:creationId xmlns:a16="http://schemas.microsoft.com/office/drawing/2014/main" id="{258B42B0-80FC-3F4C-B2D9-A727E28300A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4215" y="-71982"/>
            <a:ext cx="812800" cy="812800"/>
          </a:xfrm>
          <a:prstGeom prst="rect">
            <a:avLst/>
          </a:prstGeom>
        </p:spPr>
      </p:pic>
    </p:spTree>
    <p:extLst>
      <p:ext uri="{BB962C8B-B14F-4D97-AF65-F5344CB8AC3E}">
        <p14:creationId xmlns:p14="http://schemas.microsoft.com/office/powerpoint/2010/main" val="14585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7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B3F1AA2-ADFC-4398-87FF-10CB7C08608C}"/>
              </a:ext>
            </a:extLst>
          </p:cNvPr>
          <p:cNvSpPr/>
          <p:nvPr/>
        </p:nvSpPr>
        <p:spPr>
          <a:xfrm>
            <a:off x="0" y="6108007"/>
            <a:ext cx="12192000" cy="7499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BEFORE READING</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5"/>
          <a:stretch>
            <a:fillRect/>
          </a:stretch>
        </p:blipFill>
        <p:spPr>
          <a:xfrm>
            <a:off x="9887952" y="6253974"/>
            <a:ext cx="918412" cy="481144"/>
          </a:xfrm>
          <a:prstGeom prst="rect">
            <a:avLst/>
          </a:prstGeom>
        </p:spPr>
      </p:pic>
      <p:pic>
        <p:nvPicPr>
          <p:cNvPr id="10" name="Picture 9" descr="Logo, company name&#10;&#10;Description automatically generated">
            <a:extLst>
              <a:ext uri="{FF2B5EF4-FFF2-40B4-BE49-F238E27FC236}">
                <a16:creationId xmlns:a16="http://schemas.microsoft.com/office/drawing/2014/main" id="{3D551E17-8990-47D5-A10E-79413CE84B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25" name="Rectangle 24">
            <a:extLst>
              <a:ext uri="{FF2B5EF4-FFF2-40B4-BE49-F238E27FC236}">
                <a16:creationId xmlns:a16="http://schemas.microsoft.com/office/drawing/2014/main" id="{6DD738D5-AD05-0849-8712-EA08A5F15D3D}"/>
              </a:ext>
            </a:extLst>
          </p:cNvPr>
          <p:cNvSpPr/>
          <p:nvPr/>
        </p:nvSpPr>
        <p:spPr>
          <a:xfrm>
            <a:off x="5055" y="17979"/>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descr="Graphical user interface, application, Word&#10;&#10;Description automatically generated">
            <a:extLst>
              <a:ext uri="{FF2B5EF4-FFF2-40B4-BE49-F238E27FC236}">
                <a16:creationId xmlns:a16="http://schemas.microsoft.com/office/drawing/2014/main" id="{A37A152A-A3CB-B349-9DA8-FE162E03BA8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71106" y="115044"/>
            <a:ext cx="4528960" cy="5874471"/>
          </a:xfrm>
          <a:prstGeom prst="rect">
            <a:avLst/>
          </a:prstGeom>
        </p:spPr>
      </p:pic>
      <p:sp>
        <p:nvSpPr>
          <p:cNvPr id="12" name="TextBox 11">
            <a:extLst>
              <a:ext uri="{FF2B5EF4-FFF2-40B4-BE49-F238E27FC236}">
                <a16:creationId xmlns:a16="http://schemas.microsoft.com/office/drawing/2014/main" id="{59FA9BCA-7B22-4759-88D0-099F034C7D24}"/>
              </a:ext>
            </a:extLst>
          </p:cNvPr>
          <p:cNvSpPr txBox="1"/>
          <p:nvPr/>
        </p:nvSpPr>
        <p:spPr>
          <a:xfrm>
            <a:off x="425543" y="338301"/>
            <a:ext cx="5968382" cy="17543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3600" b="1" dirty="0">
                <a:solidFill>
                  <a:srgbClr val="00346D"/>
                </a:solidFill>
                <a:latin typeface="Helvetica"/>
                <a:ea typeface="+mn-lt"/>
                <a:cs typeface="+mn-lt"/>
              </a:rPr>
              <a:t>Before Reading:</a:t>
            </a:r>
          </a:p>
          <a:p>
            <a:r>
              <a:rPr lang="en-CA" sz="3600" b="1" dirty="0">
                <a:solidFill>
                  <a:srgbClr val="00346D"/>
                </a:solidFill>
                <a:latin typeface="Helvetica"/>
                <a:ea typeface="+mn-lt"/>
                <a:cs typeface="+mn-lt"/>
              </a:rPr>
              <a:t>Introduce the question and challenge</a:t>
            </a:r>
          </a:p>
        </p:txBody>
      </p:sp>
      <p:pic>
        <p:nvPicPr>
          <p:cNvPr id="9" name="14 - before reading">
            <a:hlinkClick r:id="" action="ppaction://media"/>
            <a:extLst>
              <a:ext uri="{FF2B5EF4-FFF2-40B4-BE49-F238E27FC236}">
                <a16:creationId xmlns:a16="http://schemas.microsoft.com/office/drawing/2014/main" id="{1C6AF49F-B782-944B-A3A7-B9554C80D4B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 y="5304428"/>
            <a:ext cx="812800" cy="812800"/>
          </a:xfrm>
          <a:prstGeom prst="rect">
            <a:avLst/>
          </a:prstGeom>
        </p:spPr>
      </p:pic>
    </p:spTree>
    <p:extLst>
      <p:ext uri="{BB962C8B-B14F-4D97-AF65-F5344CB8AC3E}">
        <p14:creationId xmlns:p14="http://schemas.microsoft.com/office/powerpoint/2010/main" val="91789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D8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5087722" y="611576"/>
            <a:ext cx="5968382" cy="12035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3600" b="1" dirty="0">
                <a:solidFill>
                  <a:srgbClr val="00346D"/>
                </a:solidFill>
                <a:latin typeface="Helvetica"/>
                <a:ea typeface="+mn-lt"/>
                <a:cs typeface="+mn-lt"/>
              </a:rPr>
              <a:t>During Reading:</a:t>
            </a:r>
          </a:p>
          <a:p>
            <a:r>
              <a:rPr lang="en-CA" sz="3600" b="1" dirty="0">
                <a:solidFill>
                  <a:srgbClr val="00346D"/>
                </a:solidFill>
                <a:latin typeface="Helvetica"/>
                <a:ea typeface="+mn-lt"/>
                <a:cs typeface="+mn-lt"/>
              </a:rPr>
              <a:t>Develop criteria</a:t>
            </a:r>
          </a:p>
        </p:txBody>
      </p:sp>
      <p:sp>
        <p:nvSpPr>
          <p:cNvPr id="4" name="TextBox 3">
            <a:extLst>
              <a:ext uri="{FF2B5EF4-FFF2-40B4-BE49-F238E27FC236}">
                <a16:creationId xmlns:a16="http://schemas.microsoft.com/office/drawing/2014/main" id="{CF8E5318-BC16-40B9-8439-27195F387BEC}"/>
              </a:ext>
            </a:extLst>
          </p:cNvPr>
          <p:cNvSpPr txBox="1"/>
          <p:nvPr/>
        </p:nvSpPr>
        <p:spPr>
          <a:xfrm>
            <a:off x="5126479" y="2037718"/>
            <a:ext cx="6403274"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Helvetica"/>
                <a:ea typeface="+mn-lt"/>
                <a:cs typeface="+mn-lt"/>
              </a:rPr>
              <a:t>Discuss the differences between respectful and disrespectful actions. Use their ideas to co-develop or share the criteria for a respectful action. </a:t>
            </a:r>
          </a:p>
          <a:p>
            <a:endParaRPr lang="en" sz="2800" dirty="0">
              <a:latin typeface="Helvetica" pitchFamily="2" charset="0"/>
              <a:cs typeface="Calibri"/>
            </a:endParaRPr>
          </a:p>
        </p:txBody>
      </p:sp>
      <p:sp>
        <p:nvSpPr>
          <p:cNvPr id="2" name="TextBox 1">
            <a:extLst>
              <a:ext uri="{FF2B5EF4-FFF2-40B4-BE49-F238E27FC236}">
                <a16:creationId xmlns:a16="http://schemas.microsoft.com/office/drawing/2014/main" id="{012CA5E1-3E1F-4D05-B192-6B7D08E8EAFB}"/>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a:ea typeface="Verdana"/>
                <a:cs typeface="Helvetica"/>
              </a:rPr>
              <a:t>DURING READING: DEVELOP CRITERIA</a:t>
            </a:r>
          </a:p>
        </p:txBody>
      </p:sp>
      <p:pic>
        <p:nvPicPr>
          <p:cNvPr id="8" name="Picture 14" descr="A picture containing text, sign&#10;&#10;Description automatically generated">
            <a:extLst>
              <a:ext uri="{FF2B5EF4-FFF2-40B4-BE49-F238E27FC236}">
                <a16:creationId xmlns:a16="http://schemas.microsoft.com/office/drawing/2014/main" id="{5EC59DA2-B331-4E1D-8FE5-4B28ABA56914}"/>
              </a:ext>
            </a:extLst>
          </p:cNvPr>
          <p:cNvPicPr>
            <a:picLocks noChangeAspect="1"/>
          </p:cNvPicPr>
          <p:nvPr/>
        </p:nvPicPr>
        <p:blipFill>
          <a:blip r:embed="rId4"/>
          <a:stretch>
            <a:fillRect/>
          </a:stretch>
        </p:blipFill>
        <p:spPr>
          <a:xfrm>
            <a:off x="9887952" y="6253974"/>
            <a:ext cx="918412" cy="481144"/>
          </a:xfrm>
          <a:prstGeom prst="rect">
            <a:avLst/>
          </a:prstGeom>
        </p:spPr>
      </p:pic>
      <p:pic>
        <p:nvPicPr>
          <p:cNvPr id="10" name="Picture 9" descr="Icon&#10;&#10;Description automatically generated with medium confidence">
            <a:extLst>
              <a:ext uri="{FF2B5EF4-FFF2-40B4-BE49-F238E27FC236}">
                <a16:creationId xmlns:a16="http://schemas.microsoft.com/office/drawing/2014/main" id="{0BFB80C5-8477-45C2-9ADA-357DCD3C50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456" y="944830"/>
            <a:ext cx="3946788" cy="5163176"/>
          </a:xfrm>
          <a:prstGeom prst="rect">
            <a:avLst/>
          </a:prstGeom>
        </p:spPr>
      </p:pic>
      <p:pic>
        <p:nvPicPr>
          <p:cNvPr id="9" name="Picture 8" descr="Logo, company name&#10;&#10;Description automatically generated">
            <a:extLst>
              <a:ext uri="{FF2B5EF4-FFF2-40B4-BE49-F238E27FC236}">
                <a16:creationId xmlns:a16="http://schemas.microsoft.com/office/drawing/2014/main" id="{2C33E2E7-BD6E-4867-906D-E1E4F8EE0E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11" name="15 - during reading">
            <a:hlinkClick r:id="" action="ppaction://media"/>
            <a:extLst>
              <a:ext uri="{FF2B5EF4-FFF2-40B4-BE49-F238E27FC236}">
                <a16:creationId xmlns:a16="http://schemas.microsoft.com/office/drawing/2014/main" id="{6E4EED90-F2AD-C743-9B23-A6DF852E148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1787"/>
            <a:ext cx="812800" cy="812800"/>
          </a:xfrm>
          <a:prstGeom prst="rect">
            <a:avLst/>
          </a:prstGeom>
        </p:spPr>
      </p:pic>
    </p:spTree>
    <p:extLst>
      <p:ext uri="{BB962C8B-B14F-4D97-AF65-F5344CB8AC3E}">
        <p14:creationId xmlns:p14="http://schemas.microsoft.com/office/powerpoint/2010/main" val="392111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3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3600" b="1" dirty="0">
                <a:latin typeface="Helvetica"/>
                <a:ea typeface="+mn-lt"/>
                <a:cs typeface="+mn-lt"/>
              </a:rPr>
              <a:t>During Reading:</a:t>
            </a:r>
          </a:p>
          <a:p>
            <a:r>
              <a:rPr lang="en-CA" sz="3600" b="1" dirty="0">
                <a:latin typeface="Helvetica"/>
                <a:ea typeface="+mn-lt"/>
                <a:cs typeface="+mn-lt"/>
              </a:rPr>
              <a:t>Model effective thinking</a:t>
            </a: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2090172"/>
            <a:ext cx="10672652"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Helvetica"/>
                <a:ea typeface="+mn-lt"/>
                <a:cs typeface="+mn-lt"/>
              </a:rPr>
              <a:t>Consider recording and displaying the criteria for use later </a:t>
            </a:r>
          </a:p>
          <a:p>
            <a:r>
              <a:rPr lang="en-US" sz="2800" dirty="0">
                <a:latin typeface="Helvetica"/>
                <a:ea typeface="+mn-lt"/>
                <a:cs typeface="+mn-lt"/>
              </a:rPr>
              <a:t>in this lesson. Read your selected story, pausing to demonstrate thoughtful reading: </a:t>
            </a:r>
          </a:p>
          <a:p>
            <a:pPr marL="457200" indent="-457200">
              <a:buFont typeface="Arial" panose="020B0604020202020204" pitchFamily="34" charset="0"/>
              <a:buChar char="•"/>
            </a:pPr>
            <a:r>
              <a:rPr lang="en-US" sz="2800" dirty="0">
                <a:latin typeface="Helvetica"/>
                <a:ea typeface="+mn-lt"/>
                <a:cs typeface="+mn-lt"/>
              </a:rPr>
              <a:t>For younger students, draw the Venn diagram on chart paper or a whiteboard. Consider reading the story in sections, pausing at points to demonstrate how you might notice:</a:t>
            </a:r>
          </a:p>
          <a:p>
            <a:pPr marL="457200" indent="-457200">
              <a:buFont typeface="Arial" panose="020B0604020202020204" pitchFamily="34" charset="0"/>
              <a:buChar char="•"/>
            </a:pPr>
            <a:r>
              <a:rPr lang="en-US" sz="2800" dirty="0">
                <a:latin typeface="Helvetica"/>
                <a:ea typeface="+mn-lt"/>
                <a:cs typeface="+mn-lt"/>
              </a:rPr>
              <a:t>Obvious and less obvious similarities and differences between two characters. Consider noting ideas on a Venn diagram.</a:t>
            </a: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DURING READING: MODEL EFFECTIVE THINKING</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2"/>
          <a:stretch>
            <a:fillRect/>
          </a:stretch>
        </p:blipFill>
        <p:spPr>
          <a:xfrm>
            <a:off x="9887952" y="6253974"/>
            <a:ext cx="918412" cy="481144"/>
          </a:xfrm>
          <a:prstGeom prst="rect">
            <a:avLst/>
          </a:prstGeom>
        </p:spPr>
      </p:pic>
      <p:pic>
        <p:nvPicPr>
          <p:cNvPr id="8" name="Picture 7" descr="Logo, company name&#10;&#10;Description automatically generated">
            <a:extLst>
              <a:ext uri="{FF2B5EF4-FFF2-40B4-BE49-F238E27FC236}">
                <a16:creationId xmlns:a16="http://schemas.microsoft.com/office/drawing/2014/main" id="{B9B11DFB-5D37-4673-AEAD-913B232CEF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9" name="TextBox 8"/>
          <p:cNvSpPr txBox="1"/>
          <p:nvPr/>
        </p:nvSpPr>
        <p:spPr>
          <a:xfrm>
            <a:off x="232527" y="160996"/>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2419972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3600" b="1" dirty="0">
                <a:latin typeface="Helvetica"/>
                <a:ea typeface="+mn-lt"/>
                <a:cs typeface="+mn-lt"/>
              </a:rPr>
              <a:t>During Reading:</a:t>
            </a:r>
          </a:p>
          <a:p>
            <a:r>
              <a:rPr lang="en-CA" sz="3600" b="1" dirty="0">
                <a:latin typeface="Helvetica"/>
                <a:ea typeface="+mn-lt"/>
                <a:cs typeface="+mn-lt"/>
              </a:rPr>
              <a:t>Model effective thinking</a:t>
            </a: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2090172"/>
            <a:ext cx="10672652"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US" sz="2800" dirty="0">
                <a:latin typeface="Helvetica"/>
                <a:ea typeface="+mn-lt"/>
                <a:cs typeface="+mn-lt"/>
              </a:rPr>
              <a:t>For older students, provide each student with a copy of the Activity sheet: Rating the actions. Prompt students to note two characters from the story, then use events from the story to describe obvious and less obvious similarities and differences between the two characters. Ask students to note any example of actions in the left-hand column of the chart (see the sample Activity sheet sample: Rating the actions).</a:t>
            </a: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DURING READING: MODEL EFFECTIVE THINKING</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2"/>
          <a:stretch>
            <a:fillRect/>
          </a:stretch>
        </p:blipFill>
        <p:spPr>
          <a:xfrm>
            <a:off x="9887952" y="6253974"/>
            <a:ext cx="918412" cy="481144"/>
          </a:xfrm>
          <a:prstGeom prst="rect">
            <a:avLst/>
          </a:prstGeom>
        </p:spPr>
      </p:pic>
      <p:pic>
        <p:nvPicPr>
          <p:cNvPr id="8" name="Picture 7" descr="Logo, company name&#10;&#10;Description automatically generated">
            <a:extLst>
              <a:ext uri="{FF2B5EF4-FFF2-40B4-BE49-F238E27FC236}">
                <a16:creationId xmlns:a16="http://schemas.microsoft.com/office/drawing/2014/main" id="{9B668AE1-241F-4DD6-B97C-AA2AE3E4CE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9" name="TextBox 8"/>
          <p:cNvSpPr txBox="1"/>
          <p:nvPr/>
        </p:nvSpPr>
        <p:spPr>
          <a:xfrm>
            <a:off x="339847" y="5634874"/>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3539559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3600" b="1" dirty="0">
                <a:latin typeface="Helvetica"/>
                <a:ea typeface="+mn-lt"/>
                <a:cs typeface="+mn-lt"/>
              </a:rPr>
              <a:t>After Reading:</a:t>
            </a:r>
          </a:p>
          <a:p>
            <a:r>
              <a:rPr lang="en-CA" sz="3600" b="1" dirty="0">
                <a:latin typeface="Helvetica"/>
                <a:ea typeface="+mn-lt"/>
                <a:cs typeface="+mn-lt"/>
              </a:rPr>
              <a:t>Review lesson challenges</a:t>
            </a:r>
          </a:p>
        </p:txBody>
      </p:sp>
      <p:sp>
        <p:nvSpPr>
          <p:cNvPr id="4" name="TextBox 3">
            <a:extLst>
              <a:ext uri="{FF2B5EF4-FFF2-40B4-BE49-F238E27FC236}">
                <a16:creationId xmlns:a16="http://schemas.microsoft.com/office/drawing/2014/main" id="{CF8E5318-BC16-40B9-8439-27195F387BEC}"/>
              </a:ext>
            </a:extLst>
          </p:cNvPr>
          <p:cNvSpPr txBox="1"/>
          <p:nvPr/>
        </p:nvSpPr>
        <p:spPr>
          <a:xfrm>
            <a:off x="461513" y="2090172"/>
            <a:ext cx="748545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Helvetica"/>
                <a:ea typeface="+mn-lt"/>
                <a:cs typeface="+mn-lt"/>
              </a:rPr>
              <a:t>After reading the story to the class, remind them of the lesson challenges:</a:t>
            </a:r>
          </a:p>
          <a:p>
            <a:pPr marL="457200" indent="-457200">
              <a:buFont typeface="Arial" panose="020B0604020202020204" pitchFamily="34" charset="0"/>
              <a:buChar char="•"/>
            </a:pPr>
            <a:r>
              <a:rPr lang="en-US" sz="2800" dirty="0">
                <a:latin typeface="Helvetica"/>
                <a:ea typeface="+mn-lt"/>
                <a:cs typeface="+mn-lt"/>
              </a:rPr>
              <a:t>Describe how the characters in the story are similar and different.</a:t>
            </a:r>
          </a:p>
          <a:p>
            <a:pPr marL="457200" indent="-457200">
              <a:buFont typeface="Arial" panose="020B0604020202020204" pitchFamily="34" charset="0"/>
              <a:buChar char="•"/>
            </a:pPr>
            <a:r>
              <a:rPr lang="en-US" sz="2800" dirty="0">
                <a:latin typeface="Helvetica"/>
                <a:ea typeface="+mn-lt"/>
                <a:cs typeface="+mn-lt"/>
              </a:rPr>
              <a:t>Decide which actions in the story were the most respectful of differences class. </a:t>
            </a: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AFTER READING: REVIEW LESSON CHALLENGES</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4"/>
          <a:stretch>
            <a:fillRect/>
          </a:stretch>
        </p:blipFill>
        <p:spPr>
          <a:xfrm>
            <a:off x="9887952" y="6253974"/>
            <a:ext cx="918412" cy="481144"/>
          </a:xfrm>
          <a:prstGeom prst="rect">
            <a:avLst/>
          </a:prstGeom>
        </p:spPr>
      </p:pic>
      <p:pic>
        <p:nvPicPr>
          <p:cNvPr id="7" name="Picture 6" descr="Icon&#10;&#10;Description automatically generated">
            <a:extLst>
              <a:ext uri="{FF2B5EF4-FFF2-40B4-BE49-F238E27FC236}">
                <a16:creationId xmlns:a16="http://schemas.microsoft.com/office/drawing/2014/main" id="{6B35CCB0-AF0B-4374-A1C6-FDFC711C0E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82681" y="774340"/>
            <a:ext cx="5309319" cy="5309319"/>
          </a:xfrm>
          <a:prstGeom prst="rect">
            <a:avLst/>
          </a:prstGeom>
        </p:spPr>
      </p:pic>
      <p:pic>
        <p:nvPicPr>
          <p:cNvPr id="9" name="Picture 8" descr="Logo, company name&#10;&#10;Description automatically generated">
            <a:extLst>
              <a:ext uri="{FF2B5EF4-FFF2-40B4-BE49-F238E27FC236}">
                <a16:creationId xmlns:a16="http://schemas.microsoft.com/office/drawing/2014/main" id="{75432D7C-4254-4001-8A07-480F485CF9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5" name="16 - after reading">
            <a:hlinkClick r:id="" action="ppaction://media"/>
            <a:extLst>
              <a:ext uri="{FF2B5EF4-FFF2-40B4-BE49-F238E27FC236}">
                <a16:creationId xmlns:a16="http://schemas.microsoft.com/office/drawing/2014/main" id="{071CD758-1FB9-B74B-9636-E02829C29AF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5270859"/>
            <a:ext cx="812800" cy="812800"/>
          </a:xfrm>
          <a:prstGeom prst="rect">
            <a:avLst/>
          </a:prstGeom>
        </p:spPr>
      </p:pic>
    </p:spTree>
    <p:extLst>
      <p:ext uri="{BB962C8B-B14F-4D97-AF65-F5344CB8AC3E}">
        <p14:creationId xmlns:p14="http://schemas.microsoft.com/office/powerpoint/2010/main" val="238566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4E5B5B9-D2D1-9845-BFA8-56B9E1C6681F}"/>
              </a:ext>
            </a:extLst>
          </p:cNvPr>
          <p:cNvSpPr/>
          <p:nvPr/>
        </p:nvSpPr>
        <p:spPr>
          <a:xfrm>
            <a:off x="5055" y="7435"/>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ACTIVITY SHEETS</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5"/>
          <a:stretch>
            <a:fillRect/>
          </a:stretch>
        </p:blipFill>
        <p:spPr>
          <a:xfrm>
            <a:off x="9887952" y="6253974"/>
            <a:ext cx="918412" cy="481144"/>
          </a:xfrm>
          <a:prstGeom prst="rect">
            <a:avLst/>
          </a:prstGeom>
        </p:spPr>
      </p:pic>
      <p:pic>
        <p:nvPicPr>
          <p:cNvPr id="8" name="Picture 7" descr="Logo, company name&#10;&#10;Description automatically generated">
            <a:extLst>
              <a:ext uri="{FF2B5EF4-FFF2-40B4-BE49-F238E27FC236}">
                <a16:creationId xmlns:a16="http://schemas.microsoft.com/office/drawing/2014/main" id="{B32EBFDC-209C-403E-A236-649C8A8133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9" name="Picture 8" descr="A picture containing graphical user interface&#10;&#10;Description automatically generated">
            <a:extLst>
              <a:ext uri="{FF2B5EF4-FFF2-40B4-BE49-F238E27FC236}">
                <a16:creationId xmlns:a16="http://schemas.microsoft.com/office/drawing/2014/main" id="{5C175FD2-872A-6D4F-936F-64B5DEBD5ED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5237" y="1256971"/>
            <a:ext cx="2683892" cy="3497908"/>
          </a:xfrm>
          <a:prstGeom prst="rect">
            <a:avLst/>
          </a:prstGeom>
        </p:spPr>
      </p:pic>
      <p:pic>
        <p:nvPicPr>
          <p:cNvPr id="10" name="Picture 9" descr="Diagram&#10;&#10;Description automatically generated">
            <a:extLst>
              <a:ext uri="{FF2B5EF4-FFF2-40B4-BE49-F238E27FC236}">
                <a16:creationId xmlns:a16="http://schemas.microsoft.com/office/drawing/2014/main" id="{F08DE0DB-2618-344C-A683-7A489C1DB7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39604" y="1256971"/>
            <a:ext cx="2644041" cy="3497908"/>
          </a:xfrm>
          <a:prstGeom prst="rect">
            <a:avLst/>
          </a:prstGeom>
        </p:spPr>
      </p:pic>
      <p:pic>
        <p:nvPicPr>
          <p:cNvPr id="11" name="Picture 10" descr="Graphical user interface, text, application, chat or text message&#10;&#10;Description automatically generated">
            <a:extLst>
              <a:ext uri="{FF2B5EF4-FFF2-40B4-BE49-F238E27FC236}">
                <a16:creationId xmlns:a16="http://schemas.microsoft.com/office/drawing/2014/main" id="{E342A8A2-EF1D-8747-BFC4-F14CB4FAFD6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29778" y="1256972"/>
            <a:ext cx="2670383" cy="3497908"/>
          </a:xfrm>
          <a:prstGeom prst="rect">
            <a:avLst/>
          </a:prstGeom>
        </p:spPr>
      </p:pic>
      <p:pic>
        <p:nvPicPr>
          <p:cNvPr id="12" name="Picture 11" descr="Diagram, text&#10;&#10;Description automatically generated">
            <a:extLst>
              <a:ext uri="{FF2B5EF4-FFF2-40B4-BE49-F238E27FC236}">
                <a16:creationId xmlns:a16="http://schemas.microsoft.com/office/drawing/2014/main" id="{1110772B-570A-EA4D-B35E-5A426E6CA9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337" y="1256970"/>
            <a:ext cx="2670383" cy="3515217"/>
          </a:xfrm>
          <a:prstGeom prst="rect">
            <a:avLst/>
          </a:prstGeom>
        </p:spPr>
      </p:pic>
      <p:pic>
        <p:nvPicPr>
          <p:cNvPr id="3" name="17 - thumbnails of handouts">
            <a:hlinkClick r:id="" action="ppaction://media"/>
            <a:extLst>
              <a:ext uri="{FF2B5EF4-FFF2-40B4-BE49-F238E27FC236}">
                <a16:creationId xmlns:a16="http://schemas.microsoft.com/office/drawing/2014/main" id="{2A6684B9-E78D-6740-BF3E-7F57F7425321}"/>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0" y="5304428"/>
            <a:ext cx="812800" cy="812800"/>
          </a:xfrm>
          <a:prstGeom prst="rect">
            <a:avLst/>
          </a:prstGeom>
        </p:spPr>
      </p:pic>
    </p:spTree>
    <p:extLst>
      <p:ext uri="{BB962C8B-B14F-4D97-AF65-F5344CB8AC3E}">
        <p14:creationId xmlns:p14="http://schemas.microsoft.com/office/powerpoint/2010/main" val="169974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latin typeface="Helvetica" pitchFamily="2" charset="0"/>
                <a:ea typeface="+mn-lt"/>
                <a:cs typeface="+mn-lt"/>
              </a:rPr>
              <a:t>Indigo Love of Reading reading lists </a:t>
            </a:r>
            <a:endParaRPr lang="en-US" sz="3600" b="1" dirty="0">
              <a:latin typeface="Helvetica" pitchFamily="2" charset="0"/>
              <a:ea typeface="Verdana"/>
            </a:endParaRPr>
          </a:p>
        </p:txBody>
      </p:sp>
      <p:sp>
        <p:nvSpPr>
          <p:cNvPr id="5" name="TextBox 4">
            <a:extLst>
              <a:ext uri="{FF2B5EF4-FFF2-40B4-BE49-F238E27FC236}">
                <a16:creationId xmlns:a16="http://schemas.microsoft.com/office/drawing/2014/main" id="{5E3A8081-2183-4F68-B62E-AB62727C36A9}"/>
              </a:ext>
            </a:extLst>
          </p:cNvPr>
          <p:cNvSpPr txBox="1"/>
          <p:nvPr/>
        </p:nvSpPr>
        <p:spPr>
          <a:xfrm>
            <a:off x="460614" y="1799713"/>
            <a:ext cx="718203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Helvetica" pitchFamily="2" charset="0"/>
                <a:ea typeface="+mn-lt"/>
                <a:cs typeface="+mn-lt"/>
              </a:rPr>
              <a:t>The reading lists that follow each lesson feature books that match each lesson.</a:t>
            </a:r>
          </a:p>
          <a:p>
            <a:endParaRPr lang="en-US" sz="2800" dirty="0">
              <a:latin typeface="Helvetica" pitchFamily="2" charset="0"/>
              <a:ea typeface="+mn-lt"/>
              <a:cs typeface="+mn-lt"/>
            </a:endParaRPr>
          </a:p>
          <a:p>
            <a:r>
              <a:rPr lang="en-US" sz="2800" b="1" dirty="0">
                <a:solidFill>
                  <a:srgbClr val="00346D"/>
                </a:solidFill>
                <a:latin typeface="Helvetica" pitchFamily="2" charset="0"/>
                <a:ea typeface="+mn-lt"/>
                <a:cs typeface="+mn-lt"/>
              </a:rPr>
              <a:t>42 book suggestions for grades K-3</a:t>
            </a:r>
          </a:p>
          <a:p>
            <a:r>
              <a:rPr lang="en-US" sz="2800" b="1" dirty="0">
                <a:solidFill>
                  <a:srgbClr val="00346D"/>
                </a:solidFill>
                <a:latin typeface="Helvetica" pitchFamily="2" charset="0"/>
                <a:ea typeface="+mn-lt"/>
                <a:cs typeface="+mn-lt"/>
              </a:rPr>
              <a:t>42 book suggestions for 4-8</a:t>
            </a:r>
          </a:p>
        </p:txBody>
      </p:sp>
      <p:sp>
        <p:nvSpPr>
          <p:cNvPr id="6" name="TextBox 5">
            <a:extLst>
              <a:ext uri="{FF2B5EF4-FFF2-40B4-BE49-F238E27FC236}">
                <a16:creationId xmlns:a16="http://schemas.microsoft.com/office/drawing/2014/main" id="{6C7583F0-CD8A-47F9-8E07-8DAFE24C66B6}"/>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pitchFamily="2" charset="0"/>
                <a:ea typeface="Verdana"/>
                <a:cs typeface="Calibri"/>
              </a:rPr>
              <a:t>INDIGO LOVE OF READING EQUITY AND ANTI-OPPRESSION READING LIST</a:t>
            </a:r>
          </a:p>
        </p:txBody>
      </p:sp>
      <p:pic>
        <p:nvPicPr>
          <p:cNvPr id="12" name="Picture 14" descr="A picture containing text, sign&#10;&#10;Description automatically generated">
            <a:extLst>
              <a:ext uri="{FF2B5EF4-FFF2-40B4-BE49-F238E27FC236}">
                <a16:creationId xmlns:a16="http://schemas.microsoft.com/office/drawing/2014/main" id="{6B9AFA1E-F707-485D-AC10-754885A1C398}"/>
              </a:ext>
            </a:extLst>
          </p:cNvPr>
          <p:cNvPicPr>
            <a:picLocks noChangeAspect="1"/>
          </p:cNvPicPr>
          <p:nvPr/>
        </p:nvPicPr>
        <p:blipFill>
          <a:blip r:embed="rId4"/>
          <a:stretch>
            <a:fillRect/>
          </a:stretch>
        </p:blipFill>
        <p:spPr>
          <a:xfrm>
            <a:off x="9887952" y="6253974"/>
            <a:ext cx="918412" cy="481144"/>
          </a:xfrm>
          <a:prstGeom prst="rect">
            <a:avLst/>
          </a:prstGeom>
        </p:spPr>
      </p:pic>
      <p:pic>
        <p:nvPicPr>
          <p:cNvPr id="10" name="Picture 9" descr="Logo, company name&#10;&#10;Description automatically generated">
            <a:extLst>
              <a:ext uri="{FF2B5EF4-FFF2-40B4-BE49-F238E27FC236}">
                <a16:creationId xmlns:a16="http://schemas.microsoft.com/office/drawing/2014/main" id="{42ACBE1A-A209-43E1-8BB2-DA4D0D5F1D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8" name="Picture 7" descr="Screen Shot 2021-11-16 at 7.07.44 PM.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72622" y="1582292"/>
            <a:ext cx="2118527" cy="2750863"/>
          </a:xfrm>
          <a:prstGeom prst="rect">
            <a:avLst/>
          </a:prstGeom>
          <a:effectLst>
            <a:outerShdw blurRad="50800" dist="38100" dir="2700000" algn="tl" rotWithShape="0">
              <a:prstClr val="black">
                <a:alpha val="40000"/>
              </a:prstClr>
            </a:outerShdw>
          </a:effectLst>
        </p:spPr>
      </p:pic>
      <p:pic>
        <p:nvPicPr>
          <p:cNvPr id="9" name="Picture 8" descr="Screen Shot 2021-11-16 at 7.08.27 PM.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13219" y="2014090"/>
            <a:ext cx="2131466" cy="2751455"/>
          </a:xfrm>
          <a:prstGeom prst="rect">
            <a:avLst/>
          </a:prstGeom>
          <a:effectLst>
            <a:outerShdw blurRad="50800" dist="38100" dir="2700000" algn="tl" rotWithShape="0">
              <a:prstClr val="black">
                <a:alpha val="40000"/>
              </a:prstClr>
            </a:outerShdw>
          </a:effectLst>
        </p:spPr>
      </p:pic>
      <p:pic>
        <p:nvPicPr>
          <p:cNvPr id="11" name="Picture 10" descr="Screen Shot 2021-11-16 at 7.09.23 PM.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63203" y="2479775"/>
            <a:ext cx="2109642" cy="2779433"/>
          </a:xfrm>
          <a:prstGeom prst="rect">
            <a:avLst/>
          </a:prstGeom>
          <a:effectLst>
            <a:outerShdw blurRad="50800" dist="38100" dir="2700000" algn="tl" rotWithShape="0">
              <a:prstClr val="black">
                <a:alpha val="40000"/>
              </a:prstClr>
            </a:outerShdw>
          </a:effectLst>
        </p:spPr>
      </p:pic>
      <p:pic>
        <p:nvPicPr>
          <p:cNvPr id="14" name="Picture 13" descr="Screen Shot 2021-11-16 at 7.09.56 PM.p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379542" y="2877692"/>
            <a:ext cx="2155273" cy="2810870"/>
          </a:xfrm>
          <a:prstGeom prst="rect">
            <a:avLst/>
          </a:prstGeom>
          <a:effectLst>
            <a:outerShdw blurRad="50800" dist="38100" dir="2700000" algn="tl" rotWithShape="0">
              <a:prstClr val="black">
                <a:alpha val="40000"/>
              </a:prstClr>
            </a:outerShdw>
          </a:effectLst>
        </p:spPr>
      </p:pic>
      <p:pic>
        <p:nvPicPr>
          <p:cNvPr id="2" name="18 - flexible and adaptable lessons">
            <a:hlinkClick r:id="" action="ppaction://media"/>
            <a:extLst>
              <a:ext uri="{FF2B5EF4-FFF2-40B4-BE49-F238E27FC236}">
                <a16:creationId xmlns:a16="http://schemas.microsoft.com/office/drawing/2014/main" id="{A8760B0F-7C74-6B40-8AD0-FAF9F4C8A28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403" y="5295206"/>
            <a:ext cx="812800" cy="812800"/>
          </a:xfrm>
          <a:prstGeom prst="rect">
            <a:avLst/>
          </a:prstGeom>
        </p:spPr>
      </p:pic>
    </p:spTree>
    <p:extLst>
      <p:ext uri="{BB962C8B-B14F-4D97-AF65-F5344CB8AC3E}">
        <p14:creationId xmlns:p14="http://schemas.microsoft.com/office/powerpoint/2010/main" val="16067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7E7FDB-A81D-469C-98F9-5D7E7BB5DC8D}"/>
              </a:ext>
            </a:extLst>
          </p:cNvPr>
          <p:cNvSpPr/>
          <p:nvPr/>
        </p:nvSpPr>
        <p:spPr>
          <a:xfrm>
            <a:off x="5403" y="-1787"/>
            <a:ext cx="12194133" cy="6109793"/>
          </a:xfrm>
          <a:prstGeom prst="rect">
            <a:avLst/>
          </a:prstGeom>
          <a:solidFill>
            <a:srgbClr val="D8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E95707-6F25-4AB0-B136-56D76AA4CFAC}"/>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pitchFamily="2" charset="0"/>
                <a:ea typeface="Verdana"/>
                <a:cs typeface="Calibri"/>
              </a:rPr>
              <a:t>IMPACTS OF USING THE LESSONS AND READING LIST</a:t>
            </a:r>
          </a:p>
        </p:txBody>
      </p:sp>
      <p:pic>
        <p:nvPicPr>
          <p:cNvPr id="3" name="Picture 14" descr="A picture containing text, sign&#10;&#10;Description automatically generated">
            <a:extLst>
              <a:ext uri="{FF2B5EF4-FFF2-40B4-BE49-F238E27FC236}">
                <a16:creationId xmlns:a16="http://schemas.microsoft.com/office/drawing/2014/main" id="{DB4CC61C-BA4F-4703-8B7B-517C397B05BD}"/>
              </a:ext>
            </a:extLst>
          </p:cNvPr>
          <p:cNvPicPr>
            <a:picLocks noChangeAspect="1"/>
          </p:cNvPicPr>
          <p:nvPr/>
        </p:nvPicPr>
        <p:blipFill>
          <a:blip r:embed="rId4"/>
          <a:stretch>
            <a:fillRect/>
          </a:stretch>
        </p:blipFill>
        <p:spPr>
          <a:xfrm>
            <a:off x="9887952" y="6253974"/>
            <a:ext cx="918412" cy="481144"/>
          </a:xfrm>
          <a:prstGeom prst="rect">
            <a:avLst/>
          </a:prstGeom>
        </p:spPr>
      </p:pic>
      <p:sp>
        <p:nvSpPr>
          <p:cNvPr id="8" name="TextBox 7">
            <a:extLst>
              <a:ext uri="{FF2B5EF4-FFF2-40B4-BE49-F238E27FC236}">
                <a16:creationId xmlns:a16="http://schemas.microsoft.com/office/drawing/2014/main" id="{3F032A1F-9A78-4A42-9E22-3875CB880174}"/>
              </a:ext>
            </a:extLst>
          </p:cNvPr>
          <p:cNvSpPr txBox="1"/>
          <p:nvPr/>
        </p:nvSpPr>
        <p:spPr>
          <a:xfrm>
            <a:off x="413792" y="390340"/>
            <a:ext cx="92884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00346D"/>
                </a:solidFill>
                <a:latin typeface="Helvetica"/>
                <a:ea typeface="+mn-lt"/>
                <a:cs typeface="Helvetica"/>
              </a:rPr>
              <a:t>Impacts of using the</a:t>
            </a:r>
          </a:p>
          <a:p>
            <a:r>
              <a:rPr lang="en-US" sz="3600" b="1" dirty="0">
                <a:solidFill>
                  <a:srgbClr val="00346D"/>
                </a:solidFill>
                <a:latin typeface="Helvetica"/>
                <a:ea typeface="+mn-lt"/>
                <a:cs typeface="Helvetica"/>
              </a:rPr>
              <a:t>lessons and reading list</a:t>
            </a:r>
          </a:p>
        </p:txBody>
      </p:sp>
      <p:sp>
        <p:nvSpPr>
          <p:cNvPr id="10" name="TextBox 9">
            <a:extLst>
              <a:ext uri="{FF2B5EF4-FFF2-40B4-BE49-F238E27FC236}">
                <a16:creationId xmlns:a16="http://schemas.microsoft.com/office/drawing/2014/main" id="{43F40F1C-C3C5-4BB5-9B51-C8730A4A90EE}"/>
              </a:ext>
            </a:extLst>
          </p:cNvPr>
          <p:cNvSpPr txBox="1"/>
          <p:nvPr/>
        </p:nvSpPr>
        <p:spPr>
          <a:xfrm>
            <a:off x="3216173" y="2356985"/>
            <a:ext cx="5285276"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Helvetica" pitchFamily="2" charset="0"/>
                <a:ea typeface="+mn-lt"/>
                <a:cs typeface="+mn-lt"/>
              </a:rPr>
              <a:t>Rabia </a:t>
            </a:r>
            <a:r>
              <a:rPr lang="en-US" sz="2800" b="1" dirty="0" err="1">
                <a:latin typeface="Helvetica" pitchFamily="2" charset="0"/>
                <a:ea typeface="+mn-lt"/>
                <a:cs typeface="+mn-lt"/>
              </a:rPr>
              <a:t>Khokar</a:t>
            </a:r>
            <a:endParaRPr lang="en-US" sz="2800" b="1" dirty="0">
              <a:latin typeface="Helvetica" pitchFamily="2" charset="0"/>
              <a:ea typeface="+mn-lt"/>
              <a:cs typeface="+mn-lt"/>
            </a:endParaRPr>
          </a:p>
          <a:p>
            <a:r>
              <a:rPr lang="en-US" sz="2800" dirty="0">
                <a:latin typeface="Helvetica" pitchFamily="2" charset="0"/>
                <a:ea typeface="+mn-lt"/>
                <a:cs typeface="+mn-lt"/>
              </a:rPr>
              <a:t>Teacher</a:t>
            </a:r>
          </a:p>
          <a:p>
            <a:r>
              <a:rPr lang="en-US" sz="2800" dirty="0">
                <a:latin typeface="Helvetica" pitchFamily="2" charset="0"/>
                <a:ea typeface="+mn-lt"/>
                <a:cs typeface="+mn-lt"/>
              </a:rPr>
              <a:t>Education and equity consultant</a:t>
            </a:r>
          </a:p>
          <a:p>
            <a:endParaRPr lang="en-US" sz="2800" dirty="0">
              <a:latin typeface="Helvetica" pitchFamily="2" charset="0"/>
              <a:ea typeface="+mn-lt"/>
              <a:cs typeface="+mn-lt"/>
            </a:endParaRPr>
          </a:p>
        </p:txBody>
      </p:sp>
      <p:sp>
        <p:nvSpPr>
          <p:cNvPr id="12" name="Rectangle 11">
            <a:extLst>
              <a:ext uri="{FF2B5EF4-FFF2-40B4-BE49-F238E27FC236}">
                <a16:creationId xmlns:a16="http://schemas.microsoft.com/office/drawing/2014/main" id="{4797EEA8-8969-4EEB-B701-37F42C3D47A7}"/>
              </a:ext>
            </a:extLst>
          </p:cNvPr>
          <p:cNvSpPr/>
          <p:nvPr/>
        </p:nvSpPr>
        <p:spPr>
          <a:xfrm>
            <a:off x="3323969" y="3907122"/>
            <a:ext cx="2829696" cy="1587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latin typeface="Proxima Nova"/>
              <a:ea typeface="Proxima Nova"/>
              <a:cs typeface="Proxima Nova"/>
              <a:sym typeface="Proxima Nova"/>
            </a:endParaRPr>
          </a:p>
        </p:txBody>
      </p:sp>
      <p:pic>
        <p:nvPicPr>
          <p:cNvPr id="13" name="Picture 12" descr="Rabia Khokhar photo.png">
            <a:extLst>
              <a:ext uri="{FF2B5EF4-FFF2-40B4-BE49-F238E27FC236}">
                <a16:creationId xmlns:a16="http://schemas.microsoft.com/office/drawing/2014/main" id="{9074ADDB-AFFD-40D3-BB93-9ECFE07485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003" y="2396245"/>
            <a:ext cx="2517018" cy="3166681"/>
          </a:xfrm>
          <a:prstGeom prst="rect">
            <a:avLst/>
          </a:prstGeom>
          <a:effectLst>
            <a:outerShdw blurRad="50800" dist="38100" dir="2700000" algn="tl" rotWithShape="0">
              <a:prstClr val="black">
                <a:alpha val="40000"/>
              </a:prstClr>
            </a:outerShdw>
          </a:effectLst>
        </p:spPr>
      </p:pic>
      <p:pic>
        <p:nvPicPr>
          <p:cNvPr id="15" name="Picture 10" descr="Icon&#10;&#10;Description automatically generated">
            <a:extLst>
              <a:ext uri="{FF2B5EF4-FFF2-40B4-BE49-F238E27FC236}">
                <a16:creationId xmlns:a16="http://schemas.microsoft.com/office/drawing/2014/main" id="{ADD6C026-1834-474E-A4B6-D0C76CCC8651}"/>
              </a:ext>
            </a:extLst>
          </p:cNvPr>
          <p:cNvPicPr>
            <a:picLocks noChangeAspect="1"/>
          </p:cNvPicPr>
          <p:nvPr/>
        </p:nvPicPr>
        <p:blipFill>
          <a:blip r:embed="rId6"/>
          <a:stretch>
            <a:fillRect/>
          </a:stretch>
        </p:blipFill>
        <p:spPr>
          <a:xfrm>
            <a:off x="9096172" y="1426746"/>
            <a:ext cx="2501973" cy="4004509"/>
          </a:xfrm>
          <a:prstGeom prst="rect">
            <a:avLst/>
          </a:prstGeom>
        </p:spPr>
      </p:pic>
      <p:pic>
        <p:nvPicPr>
          <p:cNvPr id="11" name="Picture 10" descr="Logo, company name&#10;&#10;Description automatically generated">
            <a:extLst>
              <a:ext uri="{FF2B5EF4-FFF2-40B4-BE49-F238E27FC236}">
                <a16:creationId xmlns:a16="http://schemas.microsoft.com/office/drawing/2014/main" id="{B54F39AA-37D3-4A72-83EB-4C8DC407959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6" name="RabiaAudio">
            <a:hlinkClick r:id="" action="ppaction://media"/>
            <a:extLst>
              <a:ext uri="{FF2B5EF4-FFF2-40B4-BE49-F238E27FC236}">
                <a16:creationId xmlns:a16="http://schemas.microsoft.com/office/drawing/2014/main" id="{F7E28196-3899-824E-B6D2-53EE8C7F998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332417" y="4294643"/>
            <a:ext cx="812800" cy="812800"/>
          </a:xfrm>
          <a:prstGeom prst="rect">
            <a:avLst/>
          </a:prstGeom>
        </p:spPr>
      </p:pic>
    </p:spTree>
    <p:extLst>
      <p:ext uri="{BB962C8B-B14F-4D97-AF65-F5344CB8AC3E}">
        <p14:creationId xmlns:p14="http://schemas.microsoft.com/office/powerpoint/2010/main" val="244511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63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7E7FDB-A81D-469C-98F9-5D7E7BB5DC8D}"/>
              </a:ext>
            </a:extLst>
          </p:cNvPr>
          <p:cNvSpPr/>
          <p:nvPr/>
        </p:nvSpPr>
        <p:spPr>
          <a:xfrm>
            <a:off x="5403" y="-1787"/>
            <a:ext cx="12194133" cy="6109793"/>
          </a:xfrm>
          <a:prstGeom prst="rect">
            <a:avLst/>
          </a:prstGeom>
          <a:solidFill>
            <a:srgbClr val="D8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3AE95707-6F25-4AB0-B136-56D76AA4CFAC}"/>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pitchFamily="2" charset="0"/>
                <a:ea typeface="Verdana"/>
                <a:cs typeface="Calibri"/>
              </a:rPr>
              <a:t>IMPACTS OF USING THE LESSONS AND READING LIST</a:t>
            </a:r>
          </a:p>
        </p:txBody>
      </p:sp>
      <p:pic>
        <p:nvPicPr>
          <p:cNvPr id="3" name="Picture 14" descr="A picture containing text, sign&#10;&#10;Description automatically generated">
            <a:extLst>
              <a:ext uri="{FF2B5EF4-FFF2-40B4-BE49-F238E27FC236}">
                <a16:creationId xmlns:a16="http://schemas.microsoft.com/office/drawing/2014/main" id="{DB4CC61C-BA4F-4703-8B7B-517C397B05BD}"/>
              </a:ext>
            </a:extLst>
          </p:cNvPr>
          <p:cNvPicPr>
            <a:picLocks noChangeAspect="1"/>
          </p:cNvPicPr>
          <p:nvPr/>
        </p:nvPicPr>
        <p:blipFill>
          <a:blip r:embed="rId2"/>
          <a:stretch>
            <a:fillRect/>
          </a:stretch>
        </p:blipFill>
        <p:spPr>
          <a:xfrm>
            <a:off x="9887952" y="6253974"/>
            <a:ext cx="918412" cy="481144"/>
          </a:xfrm>
          <a:prstGeom prst="rect">
            <a:avLst/>
          </a:prstGeom>
        </p:spPr>
      </p:pic>
      <p:sp>
        <p:nvSpPr>
          <p:cNvPr id="8" name="TextBox 7">
            <a:extLst>
              <a:ext uri="{FF2B5EF4-FFF2-40B4-BE49-F238E27FC236}">
                <a16:creationId xmlns:a16="http://schemas.microsoft.com/office/drawing/2014/main" id="{3F032A1F-9A78-4A42-9E22-3875CB880174}"/>
              </a:ext>
            </a:extLst>
          </p:cNvPr>
          <p:cNvSpPr txBox="1"/>
          <p:nvPr/>
        </p:nvSpPr>
        <p:spPr>
          <a:xfrm>
            <a:off x="413792" y="390340"/>
            <a:ext cx="92884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solidFill>
                  <a:srgbClr val="00346D"/>
                </a:solidFill>
                <a:latin typeface="Helvetica"/>
                <a:ea typeface="+mn-lt"/>
                <a:cs typeface="Helvetica"/>
              </a:rPr>
              <a:t>Impacts of using the</a:t>
            </a:r>
          </a:p>
          <a:p>
            <a:r>
              <a:rPr lang="en-US" sz="3600" b="1" dirty="0">
                <a:solidFill>
                  <a:srgbClr val="00346D"/>
                </a:solidFill>
                <a:latin typeface="Helvetica"/>
                <a:ea typeface="+mn-lt"/>
                <a:cs typeface="Helvetica"/>
              </a:rPr>
              <a:t>lessons and reading list</a:t>
            </a:r>
          </a:p>
        </p:txBody>
      </p:sp>
      <p:sp>
        <p:nvSpPr>
          <p:cNvPr id="12" name="Rectangle 11">
            <a:extLst>
              <a:ext uri="{FF2B5EF4-FFF2-40B4-BE49-F238E27FC236}">
                <a16:creationId xmlns:a16="http://schemas.microsoft.com/office/drawing/2014/main" id="{4797EEA8-8969-4EEB-B701-37F42C3D47A7}"/>
              </a:ext>
            </a:extLst>
          </p:cNvPr>
          <p:cNvSpPr/>
          <p:nvPr/>
        </p:nvSpPr>
        <p:spPr>
          <a:xfrm>
            <a:off x="1430074" y="1867827"/>
            <a:ext cx="4302370" cy="362713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latin typeface="Proxima Nova"/>
                <a:ea typeface="Proxima Nova"/>
                <a:cs typeface="Proxima Nova"/>
                <a:sym typeface="Proxima Nova"/>
              </a:rPr>
              <a:t>When asked about student responses to the lessons: </a:t>
            </a:r>
          </a:p>
          <a:p>
            <a:endParaRPr lang="en-US" sz="1600" dirty="0">
              <a:solidFill>
                <a:schemeClr val="tx1"/>
              </a:solidFill>
              <a:latin typeface="Proxima Nova"/>
              <a:ea typeface="Proxima Nova"/>
              <a:cs typeface="Proxima Nova"/>
              <a:sym typeface="Proxima Nova"/>
            </a:endParaRPr>
          </a:p>
          <a:p>
            <a:r>
              <a:rPr lang="en-US" sz="1600" dirty="0">
                <a:solidFill>
                  <a:schemeClr val="tx1"/>
                </a:solidFill>
                <a:latin typeface="Proxima Nova"/>
                <a:ea typeface="Proxima Nova"/>
                <a:cs typeface="Proxima Nova"/>
                <a:sym typeface="Proxima Nova"/>
              </a:rPr>
              <a:t>I really like the think time and reflection time to give students. Returning to the same questions….or else we are always moving and students do not have the opportunity to connect back to the process – Kerry</a:t>
            </a:r>
          </a:p>
          <a:p>
            <a:endParaRPr lang="en-US" sz="1600" dirty="0">
              <a:solidFill>
                <a:schemeClr val="tx1"/>
              </a:solidFill>
              <a:latin typeface="Proxima Nova"/>
              <a:ea typeface="Proxima Nova"/>
              <a:cs typeface="Proxima Nova"/>
              <a:sym typeface="Proxima Nova"/>
            </a:endParaRPr>
          </a:p>
          <a:p>
            <a:r>
              <a:rPr lang="en-US" sz="1600" dirty="0">
                <a:solidFill>
                  <a:schemeClr val="tx1"/>
                </a:solidFill>
                <a:latin typeface="Proxima Nova"/>
                <a:ea typeface="Proxima Nova"/>
                <a:cs typeface="Proxima Nova"/>
                <a:sym typeface="Proxima Nova"/>
              </a:rPr>
              <a:t>We were fostering natural curiosity from the very beginning - tapping into curiosity and then creating a need for information. You want them to be hungry - create a need for vocabulary as part of wanting to communicate - Meaghan</a:t>
            </a:r>
          </a:p>
        </p:txBody>
      </p:sp>
      <p:sp>
        <p:nvSpPr>
          <p:cNvPr id="11" name="Rectangle 10">
            <a:extLst>
              <a:ext uri="{FF2B5EF4-FFF2-40B4-BE49-F238E27FC236}">
                <a16:creationId xmlns:a16="http://schemas.microsoft.com/office/drawing/2014/main" id="{D2B2E251-73FD-4617-A900-D7AEF34F40D7}"/>
              </a:ext>
            </a:extLst>
          </p:cNvPr>
          <p:cNvSpPr/>
          <p:nvPr/>
        </p:nvSpPr>
        <p:spPr>
          <a:xfrm>
            <a:off x="6503994" y="1867827"/>
            <a:ext cx="4302370" cy="362713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dirty="0">
                <a:solidFill>
                  <a:schemeClr val="tx1"/>
                </a:solidFill>
                <a:latin typeface="Proxima Nova"/>
                <a:ea typeface="Proxima Nova"/>
                <a:cs typeface="Proxima Nova"/>
                <a:sym typeface="Proxima Nova"/>
              </a:rPr>
              <a:t>When asked what’s important in their practice:</a:t>
            </a:r>
          </a:p>
          <a:p>
            <a:endParaRPr lang="en-US" sz="1600" dirty="0">
              <a:solidFill>
                <a:schemeClr val="tx1"/>
              </a:solidFill>
              <a:latin typeface="Proxima Nova"/>
              <a:ea typeface="Proxima Nova"/>
              <a:cs typeface="Proxima Nova"/>
              <a:sym typeface="Proxima Nova"/>
            </a:endParaRPr>
          </a:p>
          <a:p>
            <a:r>
              <a:rPr lang="en-US" sz="1600" dirty="0">
                <a:solidFill>
                  <a:schemeClr val="tx1"/>
                </a:solidFill>
                <a:latin typeface="Proxima Nova"/>
                <a:ea typeface="Proxima Nova"/>
                <a:cs typeface="Proxima Nova"/>
                <a:sym typeface="Proxima Nova"/>
              </a:rPr>
              <a:t>“Choosing rich mentor texts that promote awareness and challenge the norms of a predominately white society. Widening a student's perspective and point of view by creating a safe forum to discuss and promote cultural awareness- where asking questions is valued.” </a:t>
            </a:r>
            <a:r>
              <a:rPr lang="en-US" sz="1600">
                <a:solidFill>
                  <a:schemeClr val="tx1"/>
                </a:solidFill>
                <a:latin typeface="Proxima Nova"/>
                <a:ea typeface="Proxima Nova"/>
                <a:cs typeface="Proxima Nova"/>
                <a:sym typeface="Proxima Nova"/>
              </a:rPr>
              <a:t>- Meaghan</a:t>
            </a:r>
            <a:endParaRPr lang="en-US" sz="1600" dirty="0">
              <a:solidFill>
                <a:schemeClr val="tx1"/>
              </a:solidFill>
              <a:latin typeface="Proxima Nova"/>
              <a:ea typeface="Proxima Nova"/>
              <a:cs typeface="Proxima Nova"/>
              <a:sym typeface="Proxima Nova"/>
            </a:endParaRPr>
          </a:p>
        </p:txBody>
      </p:sp>
      <p:pic>
        <p:nvPicPr>
          <p:cNvPr id="10" name="Picture 9" descr="Logo, company name&#10;&#10;Description automatically generated">
            <a:extLst>
              <a:ext uri="{FF2B5EF4-FFF2-40B4-BE49-F238E27FC236}">
                <a16:creationId xmlns:a16="http://schemas.microsoft.com/office/drawing/2014/main" id="{45C6E2BB-EAC3-4628-8C95-2200AE34EE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9" name="TextBox 8"/>
          <p:cNvSpPr txBox="1"/>
          <p:nvPr/>
        </p:nvSpPr>
        <p:spPr>
          <a:xfrm>
            <a:off x="339847" y="5634874"/>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2947934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97E7FDB-A81D-469C-98F9-5D7E7BB5DC8D}"/>
              </a:ext>
            </a:extLst>
          </p:cNvPr>
          <p:cNvSpPr/>
          <p:nvPr/>
        </p:nvSpPr>
        <p:spPr>
          <a:xfrm>
            <a:off x="5403" y="-1787"/>
            <a:ext cx="12194133" cy="6109793"/>
          </a:xfrm>
          <a:prstGeom prst="rect">
            <a:avLst/>
          </a:prstGeom>
          <a:solidFill>
            <a:srgbClr val="0034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C9311CE-5E54-40DF-AA4A-BE6B469B0AFC}"/>
              </a:ext>
            </a:extLst>
          </p:cNvPr>
          <p:cNvSpPr txBox="1"/>
          <p:nvPr/>
        </p:nvSpPr>
        <p:spPr>
          <a:xfrm>
            <a:off x="416706" y="2552599"/>
            <a:ext cx="5548662"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4400" b="1" dirty="0">
                <a:solidFill>
                  <a:srgbClr val="FFC000"/>
                </a:solidFill>
                <a:latin typeface="Helvetica" pitchFamily="2" charset="0"/>
                <a:ea typeface="+mn-lt"/>
                <a:cs typeface="+mn-lt"/>
              </a:rPr>
              <a:t>Inquiry question: </a:t>
            </a:r>
          </a:p>
          <a:p>
            <a:r>
              <a:rPr lang="en-CA" sz="2800" dirty="0">
                <a:solidFill>
                  <a:schemeClr val="bg1"/>
                </a:solidFill>
                <a:latin typeface="Helvetica" pitchFamily="2" charset="0"/>
                <a:ea typeface="+mn-lt"/>
                <a:cs typeface="+mn-lt"/>
              </a:rPr>
              <a:t>What does learning that nurtures literacy and inspires </a:t>
            </a:r>
            <a:br>
              <a:rPr lang="en-CA" sz="2800" dirty="0">
                <a:solidFill>
                  <a:schemeClr val="bg1"/>
                </a:solidFill>
                <a:latin typeface="Helvetica" pitchFamily="2" charset="0"/>
                <a:ea typeface="+mn-lt"/>
                <a:cs typeface="+mn-lt"/>
              </a:rPr>
            </a:br>
            <a:r>
              <a:rPr lang="en-CA" sz="2800" dirty="0">
                <a:solidFill>
                  <a:schemeClr val="bg1"/>
                </a:solidFill>
                <a:latin typeface="Helvetica" pitchFamily="2" charset="0"/>
                <a:ea typeface="+mn-lt"/>
                <a:cs typeface="+mn-lt"/>
              </a:rPr>
              <a:t>a love of reading look like?</a:t>
            </a:r>
            <a:br>
              <a:rPr lang="en-CA" sz="2800" dirty="0">
                <a:solidFill>
                  <a:schemeClr val="bg1"/>
                </a:solidFill>
                <a:latin typeface="Helvetica" pitchFamily="2" charset="0"/>
                <a:ea typeface="+mn-lt"/>
                <a:cs typeface="+mn-lt"/>
              </a:rPr>
            </a:br>
            <a:br>
              <a:rPr lang="en-CA" sz="2800" dirty="0">
                <a:latin typeface="Helvetica" pitchFamily="2" charset="0"/>
                <a:ea typeface="+mn-lt"/>
                <a:cs typeface="+mn-lt"/>
              </a:rPr>
            </a:br>
            <a:endParaRPr lang="en-US" sz="2800" dirty="0">
              <a:latin typeface="Helvetica" pitchFamily="2" charset="0"/>
              <a:ea typeface="Verdana"/>
              <a:cs typeface="Calibri"/>
            </a:endParaRPr>
          </a:p>
        </p:txBody>
      </p:sp>
      <p:sp>
        <p:nvSpPr>
          <p:cNvPr id="2" name="TextBox 1">
            <a:extLst>
              <a:ext uri="{FF2B5EF4-FFF2-40B4-BE49-F238E27FC236}">
                <a16:creationId xmlns:a16="http://schemas.microsoft.com/office/drawing/2014/main" id="{3AE95707-6F25-4AB0-B136-56D76AA4CFAC}"/>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800" b="1" kern="800" spc="70" dirty="0">
                <a:latin typeface="Helvetica"/>
                <a:ea typeface="+mn-lt"/>
                <a:cs typeface="+mn-lt"/>
              </a:rPr>
              <a:t>REVISIT YOUR THOUGHTBOOK</a:t>
            </a:r>
          </a:p>
        </p:txBody>
      </p:sp>
      <p:pic>
        <p:nvPicPr>
          <p:cNvPr id="3" name="Picture 14" descr="A picture containing text, sign&#10;&#10;Description automatically generated">
            <a:extLst>
              <a:ext uri="{FF2B5EF4-FFF2-40B4-BE49-F238E27FC236}">
                <a16:creationId xmlns:a16="http://schemas.microsoft.com/office/drawing/2014/main" id="{DB4CC61C-BA4F-4703-8B7B-517C397B05BD}"/>
              </a:ext>
            </a:extLst>
          </p:cNvPr>
          <p:cNvPicPr>
            <a:picLocks noChangeAspect="1"/>
          </p:cNvPicPr>
          <p:nvPr/>
        </p:nvPicPr>
        <p:blipFill>
          <a:blip r:embed="rId5"/>
          <a:stretch>
            <a:fillRect/>
          </a:stretch>
        </p:blipFill>
        <p:spPr>
          <a:xfrm>
            <a:off x="9887952" y="6253974"/>
            <a:ext cx="918412" cy="481144"/>
          </a:xfrm>
          <a:prstGeom prst="rect">
            <a:avLst/>
          </a:prstGeom>
        </p:spPr>
      </p:pic>
      <p:sp>
        <p:nvSpPr>
          <p:cNvPr id="8" name="TextBox 7">
            <a:extLst>
              <a:ext uri="{FF2B5EF4-FFF2-40B4-BE49-F238E27FC236}">
                <a16:creationId xmlns:a16="http://schemas.microsoft.com/office/drawing/2014/main" id="{6805BD89-6102-49F9-BB4F-9839FE3B8E30}"/>
              </a:ext>
            </a:extLst>
          </p:cNvPr>
          <p:cNvSpPr txBox="1"/>
          <p:nvPr/>
        </p:nvSpPr>
        <p:spPr>
          <a:xfrm>
            <a:off x="416706" y="611577"/>
            <a:ext cx="1101329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4400" b="1" dirty="0">
                <a:solidFill>
                  <a:srgbClr val="FFC000"/>
                </a:solidFill>
                <a:latin typeface="Helvetica" pitchFamily="2" charset="0"/>
                <a:ea typeface="+mn-lt"/>
                <a:cs typeface="+mn-lt"/>
              </a:rPr>
              <a:t>Revisit your </a:t>
            </a:r>
            <a:r>
              <a:rPr lang="en-CA" sz="4400" b="1" dirty="0" err="1">
                <a:solidFill>
                  <a:srgbClr val="FFC000"/>
                </a:solidFill>
                <a:latin typeface="Helvetica" pitchFamily="2" charset="0"/>
                <a:ea typeface="+mn-lt"/>
                <a:cs typeface="+mn-lt"/>
              </a:rPr>
              <a:t>Thoughtbook</a:t>
            </a:r>
            <a:endParaRPr lang="en-CA" sz="4400" b="1" dirty="0">
              <a:solidFill>
                <a:srgbClr val="FFC000"/>
              </a:solidFill>
              <a:latin typeface="Helvetica" pitchFamily="2" charset="0"/>
              <a:ea typeface="+mn-lt"/>
              <a:cs typeface="+mn-lt"/>
            </a:endParaRPr>
          </a:p>
          <a:p>
            <a:r>
              <a:rPr lang="en-US" sz="2800" dirty="0">
                <a:solidFill>
                  <a:schemeClr val="bg1"/>
                </a:solidFill>
                <a:latin typeface="Helvetica" pitchFamily="2" charset="0"/>
                <a:ea typeface="+mn-lt"/>
                <a:cs typeface="+mn-lt"/>
              </a:rPr>
              <a:t>What are your thoughts about this question and challenge now?</a:t>
            </a:r>
            <a:r>
              <a:rPr lang="en-CA" sz="2800" b="1" dirty="0">
                <a:solidFill>
                  <a:schemeClr val="bg1"/>
                </a:solidFill>
                <a:latin typeface="Helvetica" pitchFamily="2" charset="0"/>
                <a:ea typeface="+mn-lt"/>
                <a:cs typeface="+mn-lt"/>
              </a:rPr>
              <a:t> </a:t>
            </a:r>
            <a:endParaRPr lang="en-US" sz="2800" dirty="0">
              <a:solidFill>
                <a:schemeClr val="bg1"/>
              </a:solidFill>
              <a:latin typeface="Helvetica" pitchFamily="2" charset="0"/>
              <a:ea typeface="Verdana"/>
              <a:cs typeface="Calibri"/>
            </a:endParaRPr>
          </a:p>
        </p:txBody>
      </p:sp>
      <p:sp>
        <p:nvSpPr>
          <p:cNvPr id="11" name="TextBox 10">
            <a:extLst>
              <a:ext uri="{FF2B5EF4-FFF2-40B4-BE49-F238E27FC236}">
                <a16:creationId xmlns:a16="http://schemas.microsoft.com/office/drawing/2014/main" id="{C370F21E-E38D-43B9-AFAD-08D5111568BE}"/>
              </a:ext>
            </a:extLst>
          </p:cNvPr>
          <p:cNvSpPr txBox="1"/>
          <p:nvPr/>
        </p:nvSpPr>
        <p:spPr>
          <a:xfrm>
            <a:off x="6160493" y="2552599"/>
            <a:ext cx="5548662" cy="24929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4400" b="1" dirty="0">
                <a:solidFill>
                  <a:srgbClr val="FFC000"/>
                </a:solidFill>
                <a:latin typeface="Helvetica" pitchFamily="2" charset="0"/>
                <a:ea typeface="+mn-lt"/>
                <a:cs typeface="+mn-lt"/>
              </a:rPr>
              <a:t>Challenge: </a:t>
            </a:r>
            <a:endParaRPr lang="en-US" sz="4400" b="1" dirty="0">
              <a:solidFill>
                <a:srgbClr val="FFC000"/>
              </a:solidFill>
              <a:latin typeface="Helvetica" pitchFamily="2" charset="0"/>
              <a:ea typeface="+mn-lt"/>
              <a:cs typeface="+mn-lt"/>
            </a:endParaRPr>
          </a:p>
          <a:p>
            <a:r>
              <a:rPr lang="en-US" sz="2800" dirty="0">
                <a:solidFill>
                  <a:srgbClr val="FFFFFF"/>
                </a:solidFill>
              </a:rPr>
              <a:t>Identify key components of the lessons that will invite your students to think deeply and meaningfully engage them in reading. </a:t>
            </a:r>
            <a:endParaRPr lang="en-US" sz="2800" dirty="0">
              <a:solidFill>
                <a:srgbClr val="FFFFFF"/>
              </a:solidFill>
              <a:latin typeface="Helvetica" pitchFamily="2" charset="0"/>
              <a:ea typeface="Verdana"/>
              <a:cs typeface="Calibri"/>
            </a:endParaRPr>
          </a:p>
        </p:txBody>
      </p:sp>
      <p:cxnSp>
        <p:nvCxnSpPr>
          <p:cNvPr id="12" name="Straight Connector 11">
            <a:extLst>
              <a:ext uri="{FF2B5EF4-FFF2-40B4-BE49-F238E27FC236}">
                <a16:creationId xmlns:a16="http://schemas.microsoft.com/office/drawing/2014/main" id="{6DC29001-2F80-4511-8565-5E0AC5C7326E}"/>
              </a:ext>
            </a:extLst>
          </p:cNvPr>
          <p:cNvCxnSpPr>
            <a:cxnSpLocks/>
          </p:cNvCxnSpPr>
          <p:nvPr/>
        </p:nvCxnSpPr>
        <p:spPr>
          <a:xfrm>
            <a:off x="518984" y="2211859"/>
            <a:ext cx="11250827"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10" name="Picture 9" descr="Logo, company name&#10;&#10;Description automatically generated">
            <a:extLst>
              <a:ext uri="{FF2B5EF4-FFF2-40B4-BE49-F238E27FC236}">
                <a16:creationId xmlns:a16="http://schemas.microsoft.com/office/drawing/2014/main" id="{40F9E20B-8DD9-4CFC-B673-3504ED89AB9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4" name="22 - revisit  your thoughtbook">
            <a:hlinkClick r:id="" action="ppaction://media"/>
            <a:extLst>
              <a:ext uri="{FF2B5EF4-FFF2-40B4-BE49-F238E27FC236}">
                <a16:creationId xmlns:a16="http://schemas.microsoft.com/office/drawing/2014/main" id="{926FA4D4-15EA-834F-9202-FF6D8BDF305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0" y="5295206"/>
            <a:ext cx="812800" cy="812800"/>
          </a:xfrm>
          <a:prstGeom prst="rect">
            <a:avLst/>
          </a:prstGeom>
        </p:spPr>
      </p:pic>
    </p:spTree>
    <p:extLst>
      <p:ext uri="{BB962C8B-B14F-4D97-AF65-F5344CB8AC3E}">
        <p14:creationId xmlns:p14="http://schemas.microsoft.com/office/powerpoint/2010/main" val="2127522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8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95555"/>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latin typeface="Helvetica"/>
                <a:ea typeface="Verdana"/>
                <a:cs typeface="+mn-lt"/>
              </a:rPr>
              <a:t>Closure</a:t>
            </a:r>
            <a:endParaRPr lang="en" sz="3600" dirty="0">
              <a:latin typeface="Helvetica"/>
              <a:ea typeface="+mn-lt"/>
              <a:cs typeface="+mn-lt"/>
            </a:endParaRP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CLOSURE</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4"/>
          <a:stretch>
            <a:fillRect/>
          </a:stretch>
        </p:blipFill>
        <p:spPr>
          <a:xfrm>
            <a:off x="9887952" y="6253974"/>
            <a:ext cx="918412" cy="481144"/>
          </a:xfrm>
          <a:prstGeom prst="rect">
            <a:avLst/>
          </a:prstGeom>
        </p:spPr>
      </p:pic>
      <p:pic>
        <p:nvPicPr>
          <p:cNvPr id="10" name="Picture 9" descr="A picture containing company name&#10;&#10;Description automatically generated">
            <a:extLst>
              <a:ext uri="{FF2B5EF4-FFF2-40B4-BE49-F238E27FC236}">
                <a16:creationId xmlns:a16="http://schemas.microsoft.com/office/drawing/2014/main" id="{67F20DB2-86C5-4CA6-A1CF-659A8CFC7C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932" y="1381134"/>
            <a:ext cx="3415513" cy="4420075"/>
          </a:xfrm>
          <a:prstGeom prst="rect">
            <a:avLst/>
          </a:prstGeom>
          <a:effectLst>
            <a:outerShdw blurRad="50800" dist="38100" dir="2700000" algn="tl" rotWithShape="0">
              <a:prstClr val="black">
                <a:alpha val="40000"/>
              </a:prstClr>
            </a:outerShdw>
          </a:effectLst>
        </p:spPr>
      </p:pic>
      <p:pic>
        <p:nvPicPr>
          <p:cNvPr id="14" name="Picture 13" descr="A picture containing table&#10;&#10;Description automatically generated">
            <a:extLst>
              <a:ext uri="{FF2B5EF4-FFF2-40B4-BE49-F238E27FC236}">
                <a16:creationId xmlns:a16="http://schemas.microsoft.com/office/drawing/2014/main" id="{96351E8C-03FC-4921-AD53-67C930DD5F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7501" y="1381134"/>
            <a:ext cx="3998858" cy="4457137"/>
          </a:xfrm>
          <a:prstGeom prst="rect">
            <a:avLst/>
          </a:prstGeom>
        </p:spPr>
      </p:pic>
      <p:pic>
        <p:nvPicPr>
          <p:cNvPr id="16" name="Picture 15" descr="Text&#10;&#10;Description automatically generated with medium confidence">
            <a:extLst>
              <a:ext uri="{FF2B5EF4-FFF2-40B4-BE49-F238E27FC236}">
                <a16:creationId xmlns:a16="http://schemas.microsoft.com/office/drawing/2014/main" id="{63D77AF3-056E-402B-A032-7214D6F81EF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86415" y="1381134"/>
            <a:ext cx="3993653" cy="4452180"/>
          </a:xfrm>
          <a:prstGeom prst="rect">
            <a:avLst/>
          </a:prstGeom>
        </p:spPr>
      </p:pic>
      <p:pic>
        <p:nvPicPr>
          <p:cNvPr id="11" name="Picture 10" descr="Logo, company name&#10;&#10;Description automatically generated">
            <a:extLst>
              <a:ext uri="{FF2B5EF4-FFF2-40B4-BE49-F238E27FC236}">
                <a16:creationId xmlns:a16="http://schemas.microsoft.com/office/drawing/2014/main" id="{C9DE16DB-C76E-4350-AC7C-1D9B0A5F91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pic>
        <p:nvPicPr>
          <p:cNvPr id="4" name="23 - closure">
            <a:hlinkClick r:id="" action="ppaction://media"/>
            <a:extLst>
              <a:ext uri="{FF2B5EF4-FFF2-40B4-BE49-F238E27FC236}">
                <a16:creationId xmlns:a16="http://schemas.microsoft.com/office/drawing/2014/main" id="{EC2704A1-9D3C-584E-B4F6-E54AA57B8E1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0" y="-1787"/>
            <a:ext cx="812800" cy="812800"/>
          </a:xfrm>
          <a:prstGeom prst="rect">
            <a:avLst/>
          </a:prstGeom>
        </p:spPr>
      </p:pic>
    </p:spTree>
    <p:extLst>
      <p:ext uri="{BB962C8B-B14F-4D97-AF65-F5344CB8AC3E}">
        <p14:creationId xmlns:p14="http://schemas.microsoft.com/office/powerpoint/2010/main" val="380657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1E2A078-531A-4E2A-B95F-38445E8E212D}"/>
              </a:ext>
            </a:extLst>
          </p:cNvPr>
          <p:cNvSpPr/>
          <p:nvPr/>
        </p:nvSpPr>
        <p:spPr>
          <a:xfrm>
            <a:off x="5403" y="-1787"/>
            <a:ext cx="12186945" cy="6109793"/>
          </a:xfrm>
          <a:prstGeom prst="rect">
            <a:avLst/>
          </a:prstGeom>
          <a:solidFill>
            <a:srgbClr val="F1F0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FA9BCA-7B22-4759-88D0-099F034C7D24}"/>
              </a:ext>
            </a:extLst>
          </p:cNvPr>
          <p:cNvSpPr txBox="1"/>
          <p:nvPr/>
        </p:nvSpPr>
        <p:spPr>
          <a:xfrm>
            <a:off x="460615" y="611576"/>
            <a:ext cx="1098861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dirty="0">
                <a:latin typeface="Helvetica"/>
                <a:ea typeface="Verdana"/>
                <a:cs typeface="+mn-lt"/>
              </a:rPr>
              <a:t>Thank you!</a:t>
            </a:r>
            <a:endParaRPr lang="en" sz="3600" dirty="0">
              <a:latin typeface="Helvetica"/>
              <a:ea typeface="+mn-lt"/>
              <a:cs typeface="+mn-lt"/>
            </a:endParaRPr>
          </a:p>
        </p:txBody>
      </p:sp>
      <p:sp>
        <p:nvSpPr>
          <p:cNvPr id="2" name="TextBox 1">
            <a:extLst>
              <a:ext uri="{FF2B5EF4-FFF2-40B4-BE49-F238E27FC236}">
                <a16:creationId xmlns:a16="http://schemas.microsoft.com/office/drawing/2014/main" id="{8715F292-4B28-4BC3-AC0E-315136E48C73}"/>
              </a:ext>
            </a:extLst>
          </p:cNvPr>
          <p:cNvSpPr txBox="1"/>
          <p:nvPr/>
        </p:nvSpPr>
        <p:spPr>
          <a:xfrm>
            <a:off x="460615" y="6385164"/>
            <a:ext cx="4792361"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kern="800" spc="70" dirty="0">
                <a:latin typeface="Helvetica"/>
                <a:ea typeface="Verdana"/>
                <a:cs typeface="Helvetica"/>
              </a:rPr>
              <a:t>THANK YOU</a:t>
            </a:r>
          </a:p>
        </p:txBody>
      </p:sp>
      <p:pic>
        <p:nvPicPr>
          <p:cNvPr id="6" name="Picture 14" descr="A picture containing text, sign&#10;&#10;Description automatically generated">
            <a:extLst>
              <a:ext uri="{FF2B5EF4-FFF2-40B4-BE49-F238E27FC236}">
                <a16:creationId xmlns:a16="http://schemas.microsoft.com/office/drawing/2014/main" id="{95DF864F-925C-482A-8D5A-8A4BB9CDB79A}"/>
              </a:ext>
            </a:extLst>
          </p:cNvPr>
          <p:cNvPicPr>
            <a:picLocks noChangeAspect="1"/>
          </p:cNvPicPr>
          <p:nvPr/>
        </p:nvPicPr>
        <p:blipFill>
          <a:blip r:embed="rId3"/>
          <a:stretch>
            <a:fillRect/>
          </a:stretch>
        </p:blipFill>
        <p:spPr>
          <a:xfrm>
            <a:off x="9887952" y="6253974"/>
            <a:ext cx="918412" cy="481144"/>
          </a:xfrm>
          <a:prstGeom prst="rect">
            <a:avLst/>
          </a:prstGeom>
        </p:spPr>
      </p:pic>
      <p:sp>
        <p:nvSpPr>
          <p:cNvPr id="10" name="TextBox 9">
            <a:extLst>
              <a:ext uri="{FF2B5EF4-FFF2-40B4-BE49-F238E27FC236}">
                <a16:creationId xmlns:a16="http://schemas.microsoft.com/office/drawing/2014/main" id="{AAFF81CB-674A-45A7-B2CC-F58C7EC85862}"/>
              </a:ext>
            </a:extLst>
          </p:cNvPr>
          <p:cNvSpPr txBox="1"/>
          <p:nvPr/>
        </p:nvSpPr>
        <p:spPr>
          <a:xfrm>
            <a:off x="460615" y="1662023"/>
            <a:ext cx="642567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CA" sz="2800" dirty="0">
                <a:latin typeface="Helvetica" pitchFamily="2" charset="0"/>
                <a:ea typeface="+mn-lt"/>
                <a:cs typeface="+mn-lt"/>
              </a:rPr>
              <a:t>Usha James</a:t>
            </a:r>
          </a:p>
        </p:txBody>
      </p:sp>
      <p:pic>
        <p:nvPicPr>
          <p:cNvPr id="16" name="Picture 15" descr="A picture containing ax, silhouette&#10;&#10;Description automatically generated">
            <a:extLst>
              <a:ext uri="{FF2B5EF4-FFF2-40B4-BE49-F238E27FC236}">
                <a16:creationId xmlns:a16="http://schemas.microsoft.com/office/drawing/2014/main" id="{9AF758D9-488C-4E55-8D1C-382E6DB13C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0806" y="3248692"/>
            <a:ext cx="385118" cy="385118"/>
          </a:xfrm>
          <a:prstGeom prst="rect">
            <a:avLst/>
          </a:prstGeom>
        </p:spPr>
      </p:pic>
      <p:pic>
        <p:nvPicPr>
          <p:cNvPr id="18" name="Picture 17" descr="A picture containing text, outdoor, sign, pole&#10;&#10;Description automatically generated">
            <a:extLst>
              <a:ext uri="{FF2B5EF4-FFF2-40B4-BE49-F238E27FC236}">
                <a16:creationId xmlns:a16="http://schemas.microsoft.com/office/drawing/2014/main" id="{2BD4739E-834F-4158-AD82-318CCB0CBF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0805" y="3975267"/>
            <a:ext cx="385119" cy="385119"/>
          </a:xfrm>
          <a:prstGeom prst="rect">
            <a:avLst/>
          </a:prstGeom>
        </p:spPr>
      </p:pic>
      <p:pic>
        <p:nvPicPr>
          <p:cNvPr id="20" name="Picture 19" descr="Icon&#10;&#10;Description automatically generated">
            <a:extLst>
              <a:ext uri="{FF2B5EF4-FFF2-40B4-BE49-F238E27FC236}">
                <a16:creationId xmlns:a16="http://schemas.microsoft.com/office/drawing/2014/main" id="{DCFC0FFC-2483-4D4A-982C-600DF8F207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9094" y="2556993"/>
            <a:ext cx="496116" cy="496116"/>
          </a:xfrm>
          <a:prstGeom prst="rect">
            <a:avLst/>
          </a:prstGeom>
        </p:spPr>
      </p:pic>
      <p:pic>
        <p:nvPicPr>
          <p:cNvPr id="22" name="Picture 21" descr="A picture containing ax, silhouette&#10;&#10;Description automatically generated">
            <a:extLst>
              <a:ext uri="{FF2B5EF4-FFF2-40B4-BE49-F238E27FC236}">
                <a16:creationId xmlns:a16="http://schemas.microsoft.com/office/drawing/2014/main" id="{16A47CFA-6656-470B-93DD-4A53A76644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0805" y="4525676"/>
            <a:ext cx="385118" cy="385118"/>
          </a:xfrm>
          <a:prstGeom prst="rect">
            <a:avLst/>
          </a:prstGeom>
        </p:spPr>
      </p:pic>
      <p:sp>
        <p:nvSpPr>
          <p:cNvPr id="23" name="TextBox 22">
            <a:extLst>
              <a:ext uri="{FF2B5EF4-FFF2-40B4-BE49-F238E27FC236}">
                <a16:creationId xmlns:a16="http://schemas.microsoft.com/office/drawing/2014/main" id="{7B064AC9-D0AE-4213-9534-867004041EB2}"/>
              </a:ext>
            </a:extLst>
          </p:cNvPr>
          <p:cNvSpPr txBox="1"/>
          <p:nvPr/>
        </p:nvSpPr>
        <p:spPr>
          <a:xfrm>
            <a:off x="1128918" y="2379522"/>
            <a:ext cx="6425670"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CA" sz="2800" dirty="0">
                <a:latin typeface="Helvetica" pitchFamily="2" charset="0"/>
                <a:ea typeface="+mn-lt"/>
                <a:cs typeface="+mn-lt"/>
                <a:hlinkClick r:id="rId7">
                  <a:extLst>
                    <a:ext uri="{A12FA001-AC4F-418D-AE19-62706E023703}">
                      <ahyp:hlinkClr xmlns:ahyp="http://schemas.microsoft.com/office/drawing/2018/hyperlinkcolor" val="tx"/>
                    </a:ext>
                  </a:extLst>
                </a:hlinkClick>
              </a:rPr>
              <a:t>usha.james@mail.utoronto.ca</a:t>
            </a:r>
            <a:endParaRPr lang="en-CA" sz="2800" dirty="0">
              <a:latin typeface="Helvetica" pitchFamily="2" charset="0"/>
              <a:ea typeface="+mn-lt"/>
              <a:cs typeface="+mn-lt"/>
            </a:endParaRPr>
          </a:p>
          <a:p>
            <a:pPr>
              <a:lnSpc>
                <a:spcPct val="150000"/>
              </a:lnSpc>
            </a:pPr>
            <a:r>
              <a:rPr lang="en-CA" sz="2800" dirty="0">
                <a:latin typeface="Helvetica" pitchFamily="2" charset="0"/>
                <a:ea typeface="+mn-lt"/>
                <a:cs typeface="+mn-lt"/>
              </a:rPr>
              <a:t>@Ushajames</a:t>
            </a:r>
          </a:p>
          <a:p>
            <a:pPr>
              <a:lnSpc>
                <a:spcPct val="150000"/>
              </a:lnSpc>
            </a:pPr>
            <a:r>
              <a:rPr lang="en-CA" sz="2800" dirty="0">
                <a:latin typeface="Helvetica" pitchFamily="2" charset="0"/>
                <a:ea typeface="+mn-lt"/>
                <a:cs typeface="+mn-lt"/>
                <a:hlinkClick r:id="rId8">
                  <a:extLst>
                    <a:ext uri="{A12FA001-AC4F-418D-AE19-62706E023703}">
                      <ahyp:hlinkClr xmlns:ahyp="http://schemas.microsoft.com/office/drawing/2018/hyperlinkcolor" val="tx"/>
                    </a:ext>
                  </a:extLst>
                </a:hlinkClick>
              </a:rPr>
              <a:t>www.tc2.ca</a:t>
            </a:r>
            <a:endParaRPr lang="en-CA" sz="2800" dirty="0">
              <a:latin typeface="Helvetica" pitchFamily="2" charset="0"/>
              <a:ea typeface="+mn-lt"/>
              <a:cs typeface="+mn-lt"/>
            </a:endParaRPr>
          </a:p>
          <a:p>
            <a:pPr>
              <a:lnSpc>
                <a:spcPct val="150000"/>
              </a:lnSpc>
            </a:pPr>
            <a:r>
              <a:rPr lang="en-CA" sz="2800" dirty="0">
                <a:latin typeface="Helvetica" pitchFamily="2" charset="0"/>
                <a:ea typeface="+mn-lt"/>
                <a:cs typeface="+mn-lt"/>
              </a:rPr>
              <a:t>@tc2thinks</a:t>
            </a:r>
          </a:p>
          <a:p>
            <a:endParaRPr lang="en-US" sz="2800" dirty="0">
              <a:latin typeface="Helvetica" pitchFamily="2" charset="0"/>
            </a:endParaRPr>
          </a:p>
        </p:txBody>
      </p:sp>
      <p:pic>
        <p:nvPicPr>
          <p:cNvPr id="14" name="Picture 13" descr="A picture containing text&#10;&#10;Description automatically generated">
            <a:extLst>
              <a:ext uri="{FF2B5EF4-FFF2-40B4-BE49-F238E27FC236}">
                <a16:creationId xmlns:a16="http://schemas.microsoft.com/office/drawing/2014/main" id="{774B3553-8321-4058-BE8A-B5D3D093378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623327" y="1288473"/>
            <a:ext cx="2855805" cy="4819533"/>
          </a:xfrm>
          <a:prstGeom prst="rect">
            <a:avLst/>
          </a:prstGeom>
        </p:spPr>
      </p:pic>
      <p:pic>
        <p:nvPicPr>
          <p:cNvPr id="15" name="Picture 14" descr="Logo, company name&#10;&#10;Description automatically generated">
            <a:extLst>
              <a:ext uri="{FF2B5EF4-FFF2-40B4-BE49-F238E27FC236}">
                <a16:creationId xmlns:a16="http://schemas.microsoft.com/office/drawing/2014/main" id="{093976C5-9915-401A-9A56-0848B03AC02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056104" y="6208561"/>
            <a:ext cx="918412" cy="526557"/>
          </a:xfrm>
          <a:prstGeom prst="rect">
            <a:avLst/>
          </a:prstGeom>
        </p:spPr>
      </p:pic>
      <p:sp>
        <p:nvSpPr>
          <p:cNvPr id="17" name="TextBox 16"/>
          <p:cNvSpPr txBox="1"/>
          <p:nvPr/>
        </p:nvSpPr>
        <p:spPr>
          <a:xfrm>
            <a:off x="339847" y="5634874"/>
            <a:ext cx="4078160" cy="375659"/>
          </a:xfrm>
          <a:prstGeom prst="rect">
            <a:avLst/>
          </a:prstGeom>
          <a:noFill/>
        </p:spPr>
        <p:txBody>
          <a:bodyPr wrap="square" rtlCol="0">
            <a:spAutoFit/>
          </a:bodyPr>
          <a:lstStyle/>
          <a:p>
            <a:r>
              <a:rPr lang="en-US" i="1" dirty="0">
                <a:solidFill>
                  <a:schemeClr val="bg1">
                    <a:lumMod val="75000"/>
                  </a:schemeClr>
                </a:solidFill>
                <a:latin typeface="Helvetica"/>
                <a:cs typeface="Helvetica"/>
              </a:rPr>
              <a:t>There is no audio for this slide</a:t>
            </a:r>
          </a:p>
        </p:txBody>
      </p:sp>
    </p:spTree>
    <p:extLst>
      <p:ext uri="{BB962C8B-B14F-4D97-AF65-F5344CB8AC3E}">
        <p14:creationId xmlns:p14="http://schemas.microsoft.com/office/powerpoint/2010/main" val="18017490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4569</TotalTime>
  <Words>1241</Words>
  <Application>Microsoft Office PowerPoint</Application>
  <PresentationFormat>Widescreen</PresentationFormat>
  <Paragraphs>143</Paragraphs>
  <Slides>23</Slides>
  <Notes>7</Notes>
  <HiddenSlides>0</HiddenSlides>
  <MMClips>15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Arial,Sans-Serif</vt:lpstr>
      <vt:lpstr>Calibri</vt:lpstr>
      <vt:lpstr>Calibri Light</vt:lpstr>
      <vt:lpstr>Helvetica</vt:lpstr>
      <vt:lpstr>Montserrat,Sans-Serif</vt:lpstr>
      <vt:lpstr>Proxima Nova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Gregory Ashman</cp:lastModifiedBy>
  <cp:revision>597</cp:revision>
  <dcterms:created xsi:type="dcterms:W3CDTF">2013-07-15T20:26:40Z</dcterms:created>
  <dcterms:modified xsi:type="dcterms:W3CDTF">2022-02-08T16:52:57Z</dcterms:modified>
</cp:coreProperties>
</file>